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78" r:id="rId2"/>
    <p:sldId id="288" r:id="rId3"/>
    <p:sldId id="289" r:id="rId4"/>
    <p:sldId id="290" r:id="rId5"/>
    <p:sldId id="309" r:id="rId6"/>
    <p:sldId id="310" r:id="rId7"/>
    <p:sldId id="311" r:id="rId8"/>
    <p:sldId id="313" r:id="rId9"/>
    <p:sldId id="314" r:id="rId10"/>
    <p:sldId id="315" r:id="rId11"/>
    <p:sldId id="256" r:id="rId12"/>
    <p:sldId id="274" r:id="rId13"/>
    <p:sldId id="267" r:id="rId14"/>
    <p:sldId id="275" r:id="rId15"/>
    <p:sldId id="259" r:id="rId16"/>
    <p:sldId id="260" r:id="rId17"/>
    <p:sldId id="263" r:id="rId18"/>
    <p:sldId id="264" r:id="rId19"/>
    <p:sldId id="276" r:id="rId20"/>
    <p:sldId id="318" r:id="rId21"/>
    <p:sldId id="319" r:id="rId22"/>
    <p:sldId id="320" r:id="rId23"/>
    <p:sldId id="316" r:id="rId24"/>
    <p:sldId id="317"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F63BDBA6-BCFB-4B86-8F34-7281296CE54F}">
          <p14:sldIdLst>
            <p14:sldId id="256"/>
            <p14:sldId id="262"/>
            <p14:sldId id="272"/>
            <p14:sldId id="273"/>
            <p14:sldId id="274"/>
            <p14:sldId id="267"/>
            <p14:sldId id="271"/>
            <p14:sldId id="275"/>
          </p14:sldIdLst>
        </p14:section>
        <p14:section name="Untitled Section" id="{9EF02F71-5C9F-41C4-B15A-04ADF1BE903A}">
          <p14:sldIdLst>
            <p14:sldId id="259"/>
            <p14:sldId id="260"/>
            <p14:sldId id="263"/>
            <p14:sldId id="264"/>
            <p14:sldId id="276"/>
            <p14:sldId id="277"/>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 d="1"/>
        <a:sy n="1" d="1"/>
      </p:scale>
      <p:origin x="0" y="0"/>
    </p:cViewPr>
  </p:notesTextViewPr>
  <p:sorterViewPr>
    <p:cViewPr>
      <p:scale>
        <a:sx n="66" d="100"/>
        <a:sy n="66" d="100"/>
      </p:scale>
      <p:origin x="0" y="11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Ultralight to Ultralight</c:v>
                </c:pt>
              </c:strCache>
            </c:strRef>
          </c:tx>
          <c:cat>
            <c:strRef>
              <c:f>Sheet1!$A$2</c:f>
              <c:strCache>
                <c:ptCount val="1"/>
                <c:pt idx="0">
                  <c:v>Amount</c:v>
                </c:pt>
              </c:strCache>
            </c:strRef>
          </c:cat>
          <c:val>
            <c:numRef>
              <c:f>Sheet1!$B$2</c:f>
              <c:numCache>
                <c:formatCode>General</c:formatCode>
                <c:ptCount val="1"/>
                <c:pt idx="0">
                  <c:v>91</c:v>
                </c:pt>
              </c:numCache>
            </c:numRef>
          </c:val>
        </c:ser>
        <c:ser>
          <c:idx val="1"/>
          <c:order val="1"/>
          <c:tx>
            <c:strRef>
              <c:f>Sheet1!$C$1</c:f>
              <c:strCache>
                <c:ptCount val="1"/>
                <c:pt idx="0">
                  <c:v>Depot to Ultralight</c:v>
                </c:pt>
              </c:strCache>
            </c:strRef>
          </c:tx>
          <c:cat>
            <c:strRef>
              <c:f>Sheet1!$A$2</c:f>
              <c:strCache>
                <c:ptCount val="1"/>
                <c:pt idx="0">
                  <c:v>Amount</c:v>
                </c:pt>
              </c:strCache>
            </c:strRef>
          </c:cat>
          <c:val>
            <c:numRef>
              <c:f>Sheet1!$C$2</c:f>
              <c:numCache>
                <c:formatCode>General</c:formatCode>
                <c:ptCount val="1"/>
                <c:pt idx="0">
                  <c:v>44</c:v>
                </c:pt>
              </c:numCache>
            </c:numRef>
          </c:val>
        </c:ser>
        <c:ser>
          <c:idx val="2"/>
          <c:order val="2"/>
          <c:tx>
            <c:strRef>
              <c:f>Sheet1!$D$1</c:f>
              <c:strCache>
                <c:ptCount val="1"/>
                <c:pt idx="0">
                  <c:v>Powerchair to Ultralight</c:v>
                </c:pt>
              </c:strCache>
            </c:strRef>
          </c:tx>
          <c:cat>
            <c:strRef>
              <c:f>Sheet1!$A$2</c:f>
              <c:strCache>
                <c:ptCount val="1"/>
                <c:pt idx="0">
                  <c:v>Amount</c:v>
                </c:pt>
              </c:strCache>
            </c:strRef>
          </c:cat>
          <c:val>
            <c:numRef>
              <c:f>Sheet1!$D$2</c:f>
              <c:numCache>
                <c:formatCode>General</c:formatCode>
                <c:ptCount val="1"/>
                <c:pt idx="0">
                  <c:v>3</c:v>
                </c:pt>
              </c:numCache>
            </c:numRef>
          </c:val>
        </c:ser>
        <c:ser>
          <c:idx val="3"/>
          <c:order val="3"/>
          <c:tx>
            <c:strRef>
              <c:f>Sheet1!$E$1</c:f>
              <c:strCache>
                <c:ptCount val="1"/>
                <c:pt idx="0">
                  <c:v>No Chair to Ultralight</c:v>
                </c:pt>
              </c:strCache>
            </c:strRef>
          </c:tx>
          <c:cat>
            <c:strRef>
              <c:f>Sheet1!$A$2</c:f>
              <c:strCache>
                <c:ptCount val="1"/>
                <c:pt idx="0">
                  <c:v>Amount</c:v>
                </c:pt>
              </c:strCache>
            </c:strRef>
          </c:cat>
          <c:val>
            <c:numRef>
              <c:f>Sheet1!$E$2</c:f>
              <c:numCache>
                <c:formatCode>General</c:formatCode>
                <c:ptCount val="1"/>
                <c:pt idx="0">
                  <c:v>8</c:v>
                </c:pt>
              </c:numCache>
            </c:numRef>
          </c:val>
        </c:ser>
        <c:ser>
          <c:idx val="4"/>
          <c:order val="4"/>
          <c:tx>
            <c:strRef>
              <c:f>Sheet1!$F$1</c:f>
              <c:strCache>
                <c:ptCount val="1"/>
                <c:pt idx="0">
                  <c:v>Scooter to Ultralight</c:v>
                </c:pt>
              </c:strCache>
            </c:strRef>
          </c:tx>
          <c:cat>
            <c:strRef>
              <c:f>Sheet1!$A$2</c:f>
              <c:strCache>
                <c:ptCount val="1"/>
                <c:pt idx="0">
                  <c:v>Amount</c:v>
                </c:pt>
              </c:strCache>
            </c:strRef>
          </c:cat>
          <c:val>
            <c:numRef>
              <c:f>Sheet1!$F$2</c:f>
              <c:numCache>
                <c:formatCode>General</c:formatCode>
                <c:ptCount val="1"/>
                <c:pt idx="0">
                  <c:v>1</c:v>
                </c:pt>
              </c:numCache>
            </c:numRef>
          </c:val>
        </c:ser>
        <c:axId val="85576320"/>
        <c:axId val="85582208"/>
      </c:barChart>
      <c:catAx>
        <c:axId val="85576320"/>
        <c:scaling>
          <c:orientation val="minMax"/>
        </c:scaling>
        <c:axPos val="b"/>
        <c:majorTickMark val="none"/>
        <c:tickLblPos val="nextTo"/>
        <c:crossAx val="85582208"/>
        <c:crosses val="autoZero"/>
        <c:auto val="1"/>
        <c:lblAlgn val="ctr"/>
        <c:lblOffset val="100"/>
      </c:catAx>
      <c:valAx>
        <c:axId val="85582208"/>
        <c:scaling>
          <c:orientation val="minMax"/>
        </c:scaling>
        <c:axPos val="l"/>
        <c:majorGridlines/>
        <c:title>
          <c:tx>
            <c:rich>
              <a:bodyPr/>
              <a:lstStyle/>
              <a:p>
                <a:pPr>
                  <a:defRPr/>
                </a:pPr>
                <a:r>
                  <a:rPr lang="en-US"/>
                  <a:t>Number</a:t>
                </a:r>
                <a:r>
                  <a:rPr lang="en-US" baseline="0"/>
                  <a:t> of Chairs</a:t>
                </a:r>
                <a:endParaRPr lang="en-US"/>
              </a:p>
            </c:rich>
          </c:tx>
          <c:layout/>
        </c:title>
        <c:numFmt formatCode="General" sourceLinked="1"/>
        <c:majorTickMark val="none"/>
        <c:tickLblPos val="nextTo"/>
        <c:crossAx val="85576320"/>
        <c:crosses val="autoZero"/>
        <c:crossBetween val="between"/>
      </c:valAx>
      <c:dTable>
        <c:showHorzBorder val="1"/>
        <c:showVertBorder val="1"/>
        <c:showOutline val="1"/>
        <c:showKeys val="1"/>
      </c:dTable>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Quickie 2</c:v>
                </c:pt>
              </c:strCache>
            </c:strRef>
          </c:tx>
          <c:cat>
            <c:strRef>
              <c:f>Sheet1!$A$2:$A$5</c:f>
              <c:strCache>
                <c:ptCount val="4"/>
                <c:pt idx="0">
                  <c:v>2009</c:v>
                </c:pt>
                <c:pt idx="1">
                  <c:v>2010</c:v>
                </c:pt>
                <c:pt idx="2">
                  <c:v>2011</c:v>
                </c:pt>
                <c:pt idx="3">
                  <c:v>Up to May 2012</c:v>
                </c:pt>
              </c:strCache>
            </c:strRef>
          </c:cat>
          <c:val>
            <c:numRef>
              <c:f>Sheet1!$B$2:$B$5</c:f>
              <c:numCache>
                <c:formatCode>General</c:formatCode>
                <c:ptCount val="4"/>
                <c:pt idx="0">
                  <c:v>17</c:v>
                </c:pt>
                <c:pt idx="1">
                  <c:v>29</c:v>
                </c:pt>
                <c:pt idx="2">
                  <c:v>16</c:v>
                </c:pt>
                <c:pt idx="3">
                  <c:v>5</c:v>
                </c:pt>
              </c:numCache>
            </c:numRef>
          </c:val>
        </c:ser>
        <c:ser>
          <c:idx val="1"/>
          <c:order val="1"/>
          <c:tx>
            <c:strRef>
              <c:f>Sheet1!$C$1</c:f>
              <c:strCache>
                <c:ptCount val="1"/>
                <c:pt idx="0">
                  <c:v>Q7</c:v>
                </c:pt>
              </c:strCache>
            </c:strRef>
          </c:tx>
          <c:cat>
            <c:strRef>
              <c:f>Sheet1!$A$2:$A$5</c:f>
              <c:strCache>
                <c:ptCount val="4"/>
                <c:pt idx="0">
                  <c:v>2009</c:v>
                </c:pt>
                <c:pt idx="1">
                  <c:v>2010</c:v>
                </c:pt>
                <c:pt idx="2">
                  <c:v>2011</c:v>
                </c:pt>
                <c:pt idx="3">
                  <c:v>Up to May 2012</c:v>
                </c:pt>
              </c:strCache>
            </c:strRef>
          </c:cat>
          <c:val>
            <c:numRef>
              <c:f>Sheet1!$C$2:$C$5</c:f>
              <c:numCache>
                <c:formatCode>General</c:formatCode>
                <c:ptCount val="4"/>
                <c:pt idx="0">
                  <c:v>0</c:v>
                </c:pt>
                <c:pt idx="1">
                  <c:v>12</c:v>
                </c:pt>
                <c:pt idx="2">
                  <c:v>21</c:v>
                </c:pt>
                <c:pt idx="3">
                  <c:v>4</c:v>
                </c:pt>
              </c:numCache>
            </c:numRef>
          </c:val>
        </c:ser>
        <c:ser>
          <c:idx val="2"/>
          <c:order val="2"/>
          <c:tx>
            <c:strRef>
              <c:f>Sheet1!$D$1</c:f>
              <c:strCache>
                <c:ptCount val="1"/>
                <c:pt idx="0">
                  <c:v>Quickie 2 HP</c:v>
                </c:pt>
              </c:strCache>
            </c:strRef>
          </c:tx>
          <c:cat>
            <c:strRef>
              <c:f>Sheet1!$A$2:$A$5</c:f>
              <c:strCache>
                <c:ptCount val="4"/>
                <c:pt idx="0">
                  <c:v>2009</c:v>
                </c:pt>
                <c:pt idx="1">
                  <c:v>2010</c:v>
                </c:pt>
                <c:pt idx="2">
                  <c:v>2011</c:v>
                </c:pt>
                <c:pt idx="3">
                  <c:v>Up to May 2012</c:v>
                </c:pt>
              </c:strCache>
            </c:strRef>
          </c:cat>
          <c:val>
            <c:numRef>
              <c:f>Sheet1!$D$2:$D$5</c:f>
              <c:numCache>
                <c:formatCode>General</c:formatCode>
                <c:ptCount val="4"/>
                <c:pt idx="0">
                  <c:v>1</c:v>
                </c:pt>
                <c:pt idx="1">
                  <c:v>1</c:v>
                </c:pt>
                <c:pt idx="2">
                  <c:v>1</c:v>
                </c:pt>
                <c:pt idx="3">
                  <c:v>2</c:v>
                </c:pt>
              </c:numCache>
            </c:numRef>
          </c:val>
        </c:ser>
        <c:ser>
          <c:idx val="3"/>
          <c:order val="3"/>
          <c:tx>
            <c:strRef>
              <c:f>Sheet1!$E$1</c:f>
              <c:strCache>
                <c:ptCount val="1"/>
                <c:pt idx="0">
                  <c:v>Quickie LXI</c:v>
                </c:pt>
              </c:strCache>
            </c:strRef>
          </c:tx>
          <c:cat>
            <c:strRef>
              <c:f>Sheet1!$A$2:$A$5</c:f>
              <c:strCache>
                <c:ptCount val="4"/>
                <c:pt idx="0">
                  <c:v>2009</c:v>
                </c:pt>
                <c:pt idx="1">
                  <c:v>2010</c:v>
                </c:pt>
                <c:pt idx="2">
                  <c:v>2011</c:v>
                </c:pt>
                <c:pt idx="3">
                  <c:v>Up to May 2012</c:v>
                </c:pt>
              </c:strCache>
            </c:strRef>
          </c:cat>
          <c:val>
            <c:numRef>
              <c:f>Sheet1!$E$2:$E$5</c:f>
              <c:numCache>
                <c:formatCode>General</c:formatCode>
                <c:ptCount val="4"/>
                <c:pt idx="0">
                  <c:v>1</c:v>
                </c:pt>
                <c:pt idx="1">
                  <c:v>0</c:v>
                </c:pt>
                <c:pt idx="2">
                  <c:v>1</c:v>
                </c:pt>
                <c:pt idx="3">
                  <c:v>0</c:v>
                </c:pt>
              </c:numCache>
            </c:numRef>
          </c:val>
        </c:ser>
        <c:ser>
          <c:idx val="4"/>
          <c:order val="4"/>
          <c:tx>
            <c:strRef>
              <c:f>Sheet1!$F$1</c:f>
              <c:strCache>
                <c:ptCount val="1"/>
                <c:pt idx="0">
                  <c:v>Tilite TR</c:v>
                </c:pt>
              </c:strCache>
            </c:strRef>
          </c:tx>
          <c:cat>
            <c:strRef>
              <c:f>Sheet1!$A$2:$A$5</c:f>
              <c:strCache>
                <c:ptCount val="4"/>
                <c:pt idx="0">
                  <c:v>2009</c:v>
                </c:pt>
                <c:pt idx="1">
                  <c:v>2010</c:v>
                </c:pt>
                <c:pt idx="2">
                  <c:v>2011</c:v>
                </c:pt>
                <c:pt idx="3">
                  <c:v>Up to May 2012</c:v>
                </c:pt>
              </c:strCache>
            </c:strRef>
          </c:cat>
          <c:val>
            <c:numRef>
              <c:f>Sheet1!$F$2:$F$5</c:f>
              <c:numCache>
                <c:formatCode>General</c:formatCode>
                <c:ptCount val="4"/>
                <c:pt idx="0">
                  <c:v>0</c:v>
                </c:pt>
                <c:pt idx="1">
                  <c:v>1</c:v>
                </c:pt>
                <c:pt idx="2">
                  <c:v>1</c:v>
                </c:pt>
                <c:pt idx="3">
                  <c:v>0</c:v>
                </c:pt>
              </c:numCache>
            </c:numRef>
          </c:val>
        </c:ser>
        <c:ser>
          <c:idx val="5"/>
          <c:order val="5"/>
          <c:tx>
            <c:strRef>
              <c:f>Sheet1!$G$1</c:f>
              <c:strCache>
                <c:ptCount val="1"/>
                <c:pt idx="0">
                  <c:v>Quickie GP</c:v>
                </c:pt>
              </c:strCache>
            </c:strRef>
          </c:tx>
          <c:cat>
            <c:strRef>
              <c:f>Sheet1!$A$2:$A$5</c:f>
              <c:strCache>
                <c:ptCount val="4"/>
                <c:pt idx="0">
                  <c:v>2009</c:v>
                </c:pt>
                <c:pt idx="1">
                  <c:v>2010</c:v>
                </c:pt>
                <c:pt idx="2">
                  <c:v>2011</c:v>
                </c:pt>
                <c:pt idx="3">
                  <c:v>Up to May 2012</c:v>
                </c:pt>
              </c:strCache>
            </c:strRef>
          </c:cat>
          <c:val>
            <c:numRef>
              <c:f>Sheet1!$G$2:$G$5</c:f>
              <c:numCache>
                <c:formatCode>General</c:formatCode>
                <c:ptCount val="4"/>
                <c:pt idx="0">
                  <c:v>0</c:v>
                </c:pt>
                <c:pt idx="1">
                  <c:v>1</c:v>
                </c:pt>
                <c:pt idx="2">
                  <c:v>1</c:v>
                </c:pt>
                <c:pt idx="3">
                  <c:v>0</c:v>
                </c:pt>
              </c:numCache>
            </c:numRef>
          </c:val>
        </c:ser>
        <c:ser>
          <c:idx val="6"/>
          <c:order val="6"/>
          <c:tx>
            <c:strRef>
              <c:f>Sheet1!$H$1</c:f>
              <c:strCache>
                <c:ptCount val="1"/>
                <c:pt idx="0">
                  <c:v>Quickie GPs</c:v>
                </c:pt>
              </c:strCache>
            </c:strRef>
          </c:tx>
          <c:cat>
            <c:strRef>
              <c:f>Sheet1!$A$2:$A$5</c:f>
              <c:strCache>
                <c:ptCount val="4"/>
                <c:pt idx="0">
                  <c:v>2009</c:v>
                </c:pt>
                <c:pt idx="1">
                  <c:v>2010</c:v>
                </c:pt>
                <c:pt idx="2">
                  <c:v>2011</c:v>
                </c:pt>
                <c:pt idx="3">
                  <c:v>Up to May 2012</c:v>
                </c:pt>
              </c:strCache>
            </c:strRef>
          </c:cat>
          <c:val>
            <c:numRef>
              <c:f>Sheet1!$H$2:$H$5</c:f>
              <c:numCache>
                <c:formatCode>General</c:formatCode>
                <c:ptCount val="4"/>
                <c:pt idx="0">
                  <c:v>0</c:v>
                </c:pt>
                <c:pt idx="1">
                  <c:v>2</c:v>
                </c:pt>
                <c:pt idx="2">
                  <c:v>0</c:v>
                </c:pt>
                <c:pt idx="3">
                  <c:v>0</c:v>
                </c:pt>
              </c:numCache>
            </c:numRef>
          </c:val>
        </c:ser>
        <c:ser>
          <c:idx val="7"/>
          <c:order val="7"/>
          <c:tx>
            <c:strRef>
              <c:f>Sheet1!$I$1</c:f>
              <c:strCache>
                <c:ptCount val="1"/>
                <c:pt idx="0">
                  <c:v>Quickie GPV</c:v>
                </c:pt>
              </c:strCache>
            </c:strRef>
          </c:tx>
          <c:cat>
            <c:strRef>
              <c:f>Sheet1!$A$2:$A$5</c:f>
              <c:strCache>
                <c:ptCount val="4"/>
                <c:pt idx="0">
                  <c:v>2009</c:v>
                </c:pt>
                <c:pt idx="1">
                  <c:v>2010</c:v>
                </c:pt>
                <c:pt idx="2">
                  <c:v>2011</c:v>
                </c:pt>
                <c:pt idx="3">
                  <c:v>Up to May 2012</c:v>
                </c:pt>
              </c:strCache>
            </c:strRef>
          </c:cat>
          <c:val>
            <c:numRef>
              <c:f>Sheet1!$I$2:$I$5</c:f>
              <c:numCache>
                <c:formatCode>General</c:formatCode>
                <c:ptCount val="4"/>
                <c:pt idx="0">
                  <c:v>1</c:v>
                </c:pt>
                <c:pt idx="1">
                  <c:v>0</c:v>
                </c:pt>
                <c:pt idx="2">
                  <c:v>1</c:v>
                </c:pt>
                <c:pt idx="3">
                  <c:v>0</c:v>
                </c:pt>
              </c:numCache>
            </c:numRef>
          </c:val>
        </c:ser>
        <c:ser>
          <c:idx val="8"/>
          <c:order val="8"/>
          <c:tx>
            <c:strRef>
              <c:f>Sheet1!$J$1</c:f>
              <c:strCache>
                <c:ptCount val="1"/>
                <c:pt idx="0">
                  <c:v>Tilite Aero</c:v>
                </c:pt>
              </c:strCache>
            </c:strRef>
          </c:tx>
          <c:cat>
            <c:strRef>
              <c:f>Sheet1!$A$2:$A$5</c:f>
              <c:strCache>
                <c:ptCount val="4"/>
                <c:pt idx="0">
                  <c:v>2009</c:v>
                </c:pt>
                <c:pt idx="1">
                  <c:v>2010</c:v>
                </c:pt>
                <c:pt idx="2">
                  <c:v>2011</c:v>
                </c:pt>
                <c:pt idx="3">
                  <c:v>Up to May 2012</c:v>
                </c:pt>
              </c:strCache>
            </c:strRef>
          </c:cat>
          <c:val>
            <c:numRef>
              <c:f>Sheet1!$J$2:$J$5</c:f>
              <c:numCache>
                <c:formatCode>General</c:formatCode>
                <c:ptCount val="4"/>
                <c:pt idx="0">
                  <c:v>1</c:v>
                </c:pt>
                <c:pt idx="1">
                  <c:v>1</c:v>
                </c:pt>
                <c:pt idx="2">
                  <c:v>1</c:v>
                </c:pt>
                <c:pt idx="3">
                  <c:v>0</c:v>
                </c:pt>
              </c:numCache>
            </c:numRef>
          </c:val>
        </c:ser>
        <c:ser>
          <c:idx val="9"/>
          <c:order val="9"/>
          <c:tx>
            <c:strRef>
              <c:f>Sheet1!$K$1</c:f>
              <c:strCache>
                <c:ptCount val="1"/>
                <c:pt idx="0">
                  <c:v>Tilite ZR</c:v>
                </c:pt>
              </c:strCache>
            </c:strRef>
          </c:tx>
          <c:cat>
            <c:strRef>
              <c:f>Sheet1!$A$2:$A$5</c:f>
              <c:strCache>
                <c:ptCount val="4"/>
                <c:pt idx="0">
                  <c:v>2009</c:v>
                </c:pt>
                <c:pt idx="1">
                  <c:v>2010</c:v>
                </c:pt>
                <c:pt idx="2">
                  <c:v>2011</c:v>
                </c:pt>
                <c:pt idx="3">
                  <c:v>Up to May 2012</c:v>
                </c:pt>
              </c:strCache>
            </c:strRef>
          </c:cat>
          <c:val>
            <c:numRef>
              <c:f>Sheet1!$K$2:$K$5</c:f>
              <c:numCache>
                <c:formatCode>General</c:formatCode>
                <c:ptCount val="4"/>
                <c:pt idx="0">
                  <c:v>1</c:v>
                </c:pt>
                <c:pt idx="1">
                  <c:v>3</c:v>
                </c:pt>
                <c:pt idx="2">
                  <c:v>1</c:v>
                </c:pt>
                <c:pt idx="3">
                  <c:v>0</c:v>
                </c:pt>
              </c:numCache>
            </c:numRef>
          </c:val>
        </c:ser>
        <c:ser>
          <c:idx val="10"/>
          <c:order val="10"/>
          <c:tx>
            <c:strRef>
              <c:f>Sheet1!$L$1</c:f>
              <c:strCache>
                <c:ptCount val="1"/>
                <c:pt idx="0">
                  <c:v>Tilite ZRA</c:v>
                </c:pt>
              </c:strCache>
            </c:strRef>
          </c:tx>
          <c:cat>
            <c:strRef>
              <c:f>Sheet1!$A$2:$A$5</c:f>
              <c:strCache>
                <c:ptCount val="4"/>
                <c:pt idx="0">
                  <c:v>2009</c:v>
                </c:pt>
                <c:pt idx="1">
                  <c:v>2010</c:v>
                </c:pt>
                <c:pt idx="2">
                  <c:v>2011</c:v>
                </c:pt>
                <c:pt idx="3">
                  <c:v>Up to May 2012</c:v>
                </c:pt>
              </c:strCache>
            </c:strRef>
          </c:cat>
          <c:val>
            <c:numRef>
              <c:f>Sheet1!$L$2:$L$5</c:f>
              <c:numCache>
                <c:formatCode>General</c:formatCode>
                <c:ptCount val="4"/>
                <c:pt idx="0">
                  <c:v>2</c:v>
                </c:pt>
                <c:pt idx="1">
                  <c:v>1</c:v>
                </c:pt>
                <c:pt idx="2">
                  <c:v>0</c:v>
                </c:pt>
                <c:pt idx="3">
                  <c:v>0</c:v>
                </c:pt>
              </c:numCache>
            </c:numRef>
          </c:val>
        </c:ser>
        <c:ser>
          <c:idx val="11"/>
          <c:order val="11"/>
          <c:tx>
            <c:strRef>
              <c:f>Sheet1!$M$1</c:f>
              <c:strCache>
                <c:ptCount val="1"/>
                <c:pt idx="0">
                  <c:v>Invacare A4</c:v>
                </c:pt>
              </c:strCache>
            </c:strRef>
          </c:tx>
          <c:cat>
            <c:strRef>
              <c:f>Sheet1!$A$2:$A$5</c:f>
              <c:strCache>
                <c:ptCount val="4"/>
                <c:pt idx="0">
                  <c:v>2009</c:v>
                </c:pt>
                <c:pt idx="1">
                  <c:v>2010</c:v>
                </c:pt>
                <c:pt idx="2">
                  <c:v>2011</c:v>
                </c:pt>
                <c:pt idx="3">
                  <c:v>Up to May 2012</c:v>
                </c:pt>
              </c:strCache>
            </c:strRef>
          </c:cat>
          <c:val>
            <c:numRef>
              <c:f>Sheet1!$M$2:$M$5</c:f>
              <c:numCache>
                <c:formatCode>General</c:formatCode>
                <c:ptCount val="4"/>
                <c:pt idx="0">
                  <c:v>2</c:v>
                </c:pt>
                <c:pt idx="1">
                  <c:v>2</c:v>
                </c:pt>
                <c:pt idx="2">
                  <c:v>1</c:v>
                </c:pt>
                <c:pt idx="3">
                  <c:v>0</c:v>
                </c:pt>
              </c:numCache>
            </c:numRef>
          </c:val>
        </c:ser>
        <c:ser>
          <c:idx val="12"/>
          <c:order val="12"/>
          <c:tx>
            <c:strRef>
              <c:f>Sheet1!$N$1</c:f>
              <c:strCache>
                <c:ptCount val="1"/>
                <c:pt idx="0">
                  <c:v>Invacare Terminator</c:v>
                </c:pt>
              </c:strCache>
            </c:strRef>
          </c:tx>
          <c:cat>
            <c:strRef>
              <c:f>Sheet1!$A$2:$A$5</c:f>
              <c:strCache>
                <c:ptCount val="4"/>
                <c:pt idx="0">
                  <c:v>2009</c:v>
                </c:pt>
                <c:pt idx="1">
                  <c:v>2010</c:v>
                </c:pt>
                <c:pt idx="2">
                  <c:v>2011</c:v>
                </c:pt>
                <c:pt idx="3">
                  <c:v>Up to May 2012</c:v>
                </c:pt>
              </c:strCache>
            </c:strRef>
          </c:cat>
          <c:val>
            <c:numRef>
              <c:f>Sheet1!$N$2:$N$5</c:f>
              <c:numCache>
                <c:formatCode>General</c:formatCode>
                <c:ptCount val="4"/>
                <c:pt idx="0">
                  <c:v>1</c:v>
                </c:pt>
                <c:pt idx="1">
                  <c:v>1</c:v>
                </c:pt>
                <c:pt idx="2">
                  <c:v>0</c:v>
                </c:pt>
                <c:pt idx="3">
                  <c:v>0</c:v>
                </c:pt>
              </c:numCache>
            </c:numRef>
          </c:val>
        </c:ser>
        <c:ser>
          <c:idx val="13"/>
          <c:order val="13"/>
          <c:tx>
            <c:strRef>
              <c:f>Sheet1!$O$1</c:f>
              <c:strCache>
                <c:ptCount val="1"/>
                <c:pt idx="0">
                  <c:v>Invacare Pro X4</c:v>
                </c:pt>
              </c:strCache>
            </c:strRef>
          </c:tx>
          <c:cat>
            <c:strRef>
              <c:f>Sheet1!$A$2:$A$5</c:f>
              <c:strCache>
                <c:ptCount val="4"/>
                <c:pt idx="0">
                  <c:v>2009</c:v>
                </c:pt>
                <c:pt idx="1">
                  <c:v>2010</c:v>
                </c:pt>
                <c:pt idx="2">
                  <c:v>2011</c:v>
                </c:pt>
                <c:pt idx="3">
                  <c:v>Up to May 2012</c:v>
                </c:pt>
              </c:strCache>
            </c:strRef>
          </c:cat>
          <c:val>
            <c:numRef>
              <c:f>Sheet1!$O$2:$O$5</c:f>
              <c:numCache>
                <c:formatCode>General</c:formatCode>
                <c:ptCount val="4"/>
                <c:pt idx="0">
                  <c:v>0</c:v>
                </c:pt>
                <c:pt idx="1">
                  <c:v>1</c:v>
                </c:pt>
                <c:pt idx="2">
                  <c:v>0</c:v>
                </c:pt>
                <c:pt idx="3">
                  <c:v>0</c:v>
                </c:pt>
              </c:numCache>
            </c:numRef>
          </c:val>
        </c:ser>
        <c:ser>
          <c:idx val="14"/>
          <c:order val="14"/>
          <c:tx>
            <c:strRef>
              <c:f>Sheet1!$P$1</c:f>
              <c:strCache>
                <c:ptCount val="1"/>
                <c:pt idx="0">
                  <c:v>KI Tsunami</c:v>
                </c:pt>
              </c:strCache>
            </c:strRef>
          </c:tx>
          <c:cat>
            <c:strRef>
              <c:f>Sheet1!$A$2:$A$5</c:f>
              <c:strCache>
                <c:ptCount val="4"/>
                <c:pt idx="0">
                  <c:v>2009</c:v>
                </c:pt>
                <c:pt idx="1">
                  <c:v>2010</c:v>
                </c:pt>
                <c:pt idx="2">
                  <c:v>2011</c:v>
                </c:pt>
                <c:pt idx="3">
                  <c:v>Up to May 2012</c:v>
                </c:pt>
              </c:strCache>
            </c:strRef>
          </c:cat>
          <c:val>
            <c:numRef>
              <c:f>Sheet1!$P$2:$P$5</c:f>
              <c:numCache>
                <c:formatCode>General</c:formatCode>
                <c:ptCount val="4"/>
                <c:pt idx="0">
                  <c:v>0</c:v>
                </c:pt>
                <c:pt idx="1">
                  <c:v>0</c:v>
                </c:pt>
                <c:pt idx="2">
                  <c:v>1</c:v>
                </c:pt>
                <c:pt idx="3">
                  <c:v>0</c:v>
                </c:pt>
              </c:numCache>
            </c:numRef>
          </c:val>
        </c:ser>
        <c:ser>
          <c:idx val="15"/>
          <c:order val="15"/>
          <c:tx>
            <c:strRef>
              <c:f>Sheet1!$Q$1</c:f>
              <c:strCache>
                <c:ptCount val="1"/>
                <c:pt idx="0">
                  <c:v>Quickie Ti</c:v>
                </c:pt>
              </c:strCache>
            </c:strRef>
          </c:tx>
          <c:cat>
            <c:strRef>
              <c:f>Sheet1!$A$2:$A$5</c:f>
              <c:strCache>
                <c:ptCount val="4"/>
                <c:pt idx="0">
                  <c:v>2009</c:v>
                </c:pt>
                <c:pt idx="1">
                  <c:v>2010</c:v>
                </c:pt>
                <c:pt idx="2">
                  <c:v>2011</c:v>
                </c:pt>
                <c:pt idx="3">
                  <c:v>Up to May 2012</c:v>
                </c:pt>
              </c:strCache>
            </c:strRef>
          </c:cat>
          <c:val>
            <c:numRef>
              <c:f>Sheet1!$Q$2:$Q$5</c:f>
              <c:numCache>
                <c:formatCode>General</c:formatCode>
                <c:ptCount val="4"/>
                <c:pt idx="0">
                  <c:v>0</c:v>
                </c:pt>
                <c:pt idx="1">
                  <c:v>0</c:v>
                </c:pt>
                <c:pt idx="2">
                  <c:v>1</c:v>
                </c:pt>
                <c:pt idx="3">
                  <c:v>0</c:v>
                </c:pt>
              </c:numCache>
            </c:numRef>
          </c:val>
        </c:ser>
        <c:ser>
          <c:idx val="16"/>
          <c:order val="16"/>
          <c:tx>
            <c:strRef>
              <c:f>Sheet1!$R$1</c:f>
              <c:strCache>
                <c:ptCount val="1"/>
                <c:pt idx="0">
                  <c:v>Quickie GT</c:v>
                </c:pt>
              </c:strCache>
            </c:strRef>
          </c:tx>
          <c:cat>
            <c:strRef>
              <c:f>Sheet1!$A$2:$A$5</c:f>
              <c:strCache>
                <c:ptCount val="4"/>
                <c:pt idx="0">
                  <c:v>2009</c:v>
                </c:pt>
                <c:pt idx="1">
                  <c:v>2010</c:v>
                </c:pt>
                <c:pt idx="2">
                  <c:v>2011</c:v>
                </c:pt>
                <c:pt idx="3">
                  <c:v>Up to May 2012</c:v>
                </c:pt>
              </c:strCache>
            </c:strRef>
          </c:cat>
          <c:val>
            <c:numRef>
              <c:f>Sheet1!$R$2:$R$5</c:f>
              <c:numCache>
                <c:formatCode>General</c:formatCode>
                <c:ptCount val="4"/>
                <c:pt idx="0">
                  <c:v>2</c:v>
                </c:pt>
                <c:pt idx="1">
                  <c:v>1</c:v>
                </c:pt>
                <c:pt idx="2">
                  <c:v>2</c:v>
                </c:pt>
                <c:pt idx="3">
                  <c:v>0</c:v>
                </c:pt>
              </c:numCache>
            </c:numRef>
          </c:val>
        </c:ser>
        <c:ser>
          <c:idx val="17"/>
          <c:order val="17"/>
          <c:tx>
            <c:strRef>
              <c:f>Sheet1!$S$1</c:f>
              <c:strCache>
                <c:ptCount val="1"/>
                <c:pt idx="0">
                  <c:v>Quickie Zippie Zone</c:v>
                </c:pt>
              </c:strCache>
            </c:strRef>
          </c:tx>
          <c:cat>
            <c:strRef>
              <c:f>Sheet1!$A$2:$A$5</c:f>
              <c:strCache>
                <c:ptCount val="4"/>
                <c:pt idx="0">
                  <c:v>2009</c:v>
                </c:pt>
                <c:pt idx="1">
                  <c:v>2010</c:v>
                </c:pt>
                <c:pt idx="2">
                  <c:v>2011</c:v>
                </c:pt>
                <c:pt idx="3">
                  <c:v>Up to May 2012</c:v>
                </c:pt>
              </c:strCache>
            </c:strRef>
          </c:cat>
          <c:val>
            <c:numRef>
              <c:f>Sheet1!$S$2:$S$5</c:f>
              <c:numCache>
                <c:formatCode>General</c:formatCode>
                <c:ptCount val="4"/>
                <c:pt idx="0">
                  <c:v>0</c:v>
                </c:pt>
                <c:pt idx="1">
                  <c:v>0</c:v>
                </c:pt>
                <c:pt idx="2">
                  <c:v>1</c:v>
                </c:pt>
                <c:pt idx="3">
                  <c:v>0</c:v>
                </c:pt>
              </c:numCache>
            </c:numRef>
          </c:val>
        </c:ser>
        <c:axId val="86162432"/>
        <c:axId val="86049536"/>
      </c:barChart>
      <c:catAx>
        <c:axId val="86162432"/>
        <c:scaling>
          <c:orientation val="minMax"/>
        </c:scaling>
        <c:axPos val="b"/>
        <c:numFmt formatCode="General" sourceLinked="1"/>
        <c:majorTickMark val="none"/>
        <c:tickLblPos val="nextTo"/>
        <c:crossAx val="86049536"/>
        <c:crosses val="autoZero"/>
        <c:auto val="1"/>
        <c:lblAlgn val="ctr"/>
        <c:lblOffset val="100"/>
      </c:catAx>
      <c:valAx>
        <c:axId val="86049536"/>
        <c:scaling>
          <c:orientation val="minMax"/>
        </c:scaling>
        <c:axPos val="l"/>
        <c:majorGridlines/>
        <c:title>
          <c:tx>
            <c:rich>
              <a:bodyPr/>
              <a:lstStyle/>
              <a:p>
                <a:pPr>
                  <a:defRPr/>
                </a:pPr>
                <a:r>
                  <a:rPr lang="en-US" dirty="0"/>
                  <a:t>Number</a:t>
                </a:r>
                <a:r>
                  <a:rPr lang="en-US" baseline="0" dirty="0"/>
                  <a:t> of Manual Wheelchairs</a:t>
                </a:r>
                <a:endParaRPr lang="en-US" dirty="0"/>
              </a:p>
            </c:rich>
          </c:tx>
          <c:layout/>
        </c:title>
        <c:numFmt formatCode="General" sourceLinked="1"/>
        <c:tickLblPos val="nextTo"/>
        <c:crossAx val="86162432"/>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13"</c:v>
                </c:pt>
              </c:strCache>
            </c:strRef>
          </c:tx>
          <c:cat>
            <c:strRef>
              <c:f>Sheet1!$A$2:$A$5</c:f>
              <c:strCache>
                <c:ptCount val="4"/>
                <c:pt idx="0">
                  <c:v>2009</c:v>
                </c:pt>
                <c:pt idx="1">
                  <c:v>2010</c:v>
                </c:pt>
                <c:pt idx="2">
                  <c:v>2011</c:v>
                </c:pt>
                <c:pt idx="3">
                  <c:v>Up to May 2012</c:v>
                </c:pt>
              </c:strCache>
            </c:strRef>
          </c:cat>
          <c:val>
            <c:numRef>
              <c:f>Sheet1!$B$2:$B$5</c:f>
              <c:numCache>
                <c:formatCode>General</c:formatCode>
                <c:ptCount val="4"/>
                <c:pt idx="0">
                  <c:v>0</c:v>
                </c:pt>
                <c:pt idx="1">
                  <c:v>2</c:v>
                </c:pt>
                <c:pt idx="2">
                  <c:v>1</c:v>
                </c:pt>
                <c:pt idx="3">
                  <c:v>0</c:v>
                </c:pt>
              </c:numCache>
            </c:numRef>
          </c:val>
        </c:ser>
        <c:ser>
          <c:idx val="1"/>
          <c:order val="1"/>
          <c:tx>
            <c:strRef>
              <c:f>Sheet1!$C$1</c:f>
              <c:strCache>
                <c:ptCount val="1"/>
                <c:pt idx="0">
                  <c:v>14"</c:v>
                </c:pt>
              </c:strCache>
            </c:strRef>
          </c:tx>
          <c:cat>
            <c:strRef>
              <c:f>Sheet1!$A$2:$A$5</c:f>
              <c:strCache>
                <c:ptCount val="4"/>
                <c:pt idx="0">
                  <c:v>2009</c:v>
                </c:pt>
                <c:pt idx="1">
                  <c:v>2010</c:v>
                </c:pt>
                <c:pt idx="2">
                  <c:v>2011</c:v>
                </c:pt>
                <c:pt idx="3">
                  <c:v>Up to May 2012</c:v>
                </c:pt>
              </c:strCache>
            </c:strRef>
          </c:cat>
          <c:val>
            <c:numRef>
              <c:f>Sheet1!$C$2:$C$5</c:f>
              <c:numCache>
                <c:formatCode>General</c:formatCode>
                <c:ptCount val="4"/>
                <c:pt idx="0">
                  <c:v>1</c:v>
                </c:pt>
                <c:pt idx="1">
                  <c:v>5</c:v>
                </c:pt>
                <c:pt idx="2">
                  <c:v>8</c:v>
                </c:pt>
                <c:pt idx="3">
                  <c:v>3</c:v>
                </c:pt>
              </c:numCache>
            </c:numRef>
          </c:val>
        </c:ser>
        <c:ser>
          <c:idx val="2"/>
          <c:order val="2"/>
          <c:tx>
            <c:strRef>
              <c:f>Sheet1!$D$1</c:f>
              <c:strCache>
                <c:ptCount val="1"/>
                <c:pt idx="0">
                  <c:v>15"</c:v>
                </c:pt>
              </c:strCache>
            </c:strRef>
          </c:tx>
          <c:cat>
            <c:strRef>
              <c:f>Sheet1!$A$2:$A$5</c:f>
              <c:strCache>
                <c:ptCount val="4"/>
                <c:pt idx="0">
                  <c:v>2009</c:v>
                </c:pt>
                <c:pt idx="1">
                  <c:v>2010</c:v>
                </c:pt>
                <c:pt idx="2">
                  <c:v>2011</c:v>
                </c:pt>
                <c:pt idx="3">
                  <c:v>Up to May 2012</c:v>
                </c:pt>
              </c:strCache>
            </c:strRef>
          </c:cat>
          <c:val>
            <c:numRef>
              <c:f>Sheet1!$D$2:$D$5</c:f>
              <c:numCache>
                <c:formatCode>General</c:formatCode>
                <c:ptCount val="4"/>
                <c:pt idx="0">
                  <c:v>2</c:v>
                </c:pt>
                <c:pt idx="1">
                  <c:v>5</c:v>
                </c:pt>
                <c:pt idx="2">
                  <c:v>1</c:v>
                </c:pt>
                <c:pt idx="3">
                  <c:v>0</c:v>
                </c:pt>
              </c:numCache>
            </c:numRef>
          </c:val>
        </c:ser>
        <c:ser>
          <c:idx val="3"/>
          <c:order val="3"/>
          <c:tx>
            <c:strRef>
              <c:f>Sheet1!$E$1</c:f>
              <c:strCache>
                <c:ptCount val="1"/>
                <c:pt idx="0">
                  <c:v>16"</c:v>
                </c:pt>
              </c:strCache>
            </c:strRef>
          </c:tx>
          <c:cat>
            <c:strRef>
              <c:f>Sheet1!$A$2:$A$5</c:f>
              <c:strCache>
                <c:ptCount val="4"/>
                <c:pt idx="0">
                  <c:v>2009</c:v>
                </c:pt>
                <c:pt idx="1">
                  <c:v>2010</c:v>
                </c:pt>
                <c:pt idx="2">
                  <c:v>2011</c:v>
                </c:pt>
                <c:pt idx="3">
                  <c:v>Up to May 2012</c:v>
                </c:pt>
              </c:strCache>
            </c:strRef>
          </c:cat>
          <c:val>
            <c:numRef>
              <c:f>Sheet1!$E$2:$E$5</c:f>
              <c:numCache>
                <c:formatCode>General</c:formatCode>
                <c:ptCount val="4"/>
                <c:pt idx="0">
                  <c:v>9</c:v>
                </c:pt>
                <c:pt idx="1">
                  <c:v>12</c:v>
                </c:pt>
                <c:pt idx="2">
                  <c:v>15</c:v>
                </c:pt>
                <c:pt idx="3">
                  <c:v>2</c:v>
                </c:pt>
              </c:numCache>
            </c:numRef>
          </c:val>
        </c:ser>
        <c:ser>
          <c:idx val="4"/>
          <c:order val="4"/>
          <c:tx>
            <c:strRef>
              <c:f>Sheet1!$F$1</c:f>
              <c:strCache>
                <c:ptCount val="1"/>
                <c:pt idx="0">
                  <c:v>17"</c:v>
                </c:pt>
              </c:strCache>
            </c:strRef>
          </c:tx>
          <c:cat>
            <c:strRef>
              <c:f>Sheet1!$A$2:$A$5</c:f>
              <c:strCache>
                <c:ptCount val="4"/>
                <c:pt idx="0">
                  <c:v>2009</c:v>
                </c:pt>
                <c:pt idx="1">
                  <c:v>2010</c:v>
                </c:pt>
                <c:pt idx="2">
                  <c:v>2011</c:v>
                </c:pt>
                <c:pt idx="3">
                  <c:v>Up to May 2012</c:v>
                </c:pt>
              </c:strCache>
            </c:strRef>
          </c:cat>
          <c:val>
            <c:numRef>
              <c:f>Sheet1!$F$2:$F$5</c:f>
              <c:numCache>
                <c:formatCode>General</c:formatCode>
                <c:ptCount val="4"/>
                <c:pt idx="0">
                  <c:v>2</c:v>
                </c:pt>
                <c:pt idx="1">
                  <c:v>2</c:v>
                </c:pt>
                <c:pt idx="2">
                  <c:v>6</c:v>
                </c:pt>
                <c:pt idx="3">
                  <c:v>0</c:v>
                </c:pt>
              </c:numCache>
            </c:numRef>
          </c:val>
        </c:ser>
        <c:ser>
          <c:idx val="5"/>
          <c:order val="5"/>
          <c:tx>
            <c:strRef>
              <c:f>Sheet1!$G$1</c:f>
              <c:strCache>
                <c:ptCount val="1"/>
                <c:pt idx="0">
                  <c:v>18"</c:v>
                </c:pt>
              </c:strCache>
            </c:strRef>
          </c:tx>
          <c:cat>
            <c:strRef>
              <c:f>Sheet1!$A$2:$A$5</c:f>
              <c:strCache>
                <c:ptCount val="4"/>
                <c:pt idx="0">
                  <c:v>2009</c:v>
                </c:pt>
                <c:pt idx="1">
                  <c:v>2010</c:v>
                </c:pt>
                <c:pt idx="2">
                  <c:v>2011</c:v>
                </c:pt>
                <c:pt idx="3">
                  <c:v>Up to May 2012</c:v>
                </c:pt>
              </c:strCache>
            </c:strRef>
          </c:cat>
          <c:val>
            <c:numRef>
              <c:f>Sheet1!$G$2:$G$5</c:f>
              <c:numCache>
                <c:formatCode>General</c:formatCode>
                <c:ptCount val="4"/>
                <c:pt idx="0">
                  <c:v>10</c:v>
                </c:pt>
                <c:pt idx="1">
                  <c:v>19</c:v>
                </c:pt>
                <c:pt idx="2">
                  <c:v>12</c:v>
                </c:pt>
                <c:pt idx="3">
                  <c:v>2</c:v>
                </c:pt>
              </c:numCache>
            </c:numRef>
          </c:val>
        </c:ser>
        <c:ser>
          <c:idx val="6"/>
          <c:order val="6"/>
          <c:tx>
            <c:strRef>
              <c:f>Sheet1!$H$1</c:f>
              <c:strCache>
                <c:ptCount val="1"/>
                <c:pt idx="0">
                  <c:v>19" +</c:v>
                </c:pt>
              </c:strCache>
            </c:strRef>
          </c:tx>
          <c:cat>
            <c:strRef>
              <c:f>Sheet1!$A$2:$A$5</c:f>
              <c:strCache>
                <c:ptCount val="4"/>
                <c:pt idx="0">
                  <c:v>2009</c:v>
                </c:pt>
                <c:pt idx="1">
                  <c:v>2010</c:v>
                </c:pt>
                <c:pt idx="2">
                  <c:v>2011</c:v>
                </c:pt>
                <c:pt idx="3">
                  <c:v>Up to May 2012</c:v>
                </c:pt>
              </c:strCache>
            </c:strRef>
          </c:cat>
          <c:val>
            <c:numRef>
              <c:f>Sheet1!$H$2:$H$5</c:f>
              <c:numCache>
                <c:formatCode>General</c:formatCode>
                <c:ptCount val="4"/>
                <c:pt idx="0">
                  <c:v>6</c:v>
                </c:pt>
                <c:pt idx="1">
                  <c:v>11</c:v>
                </c:pt>
                <c:pt idx="2">
                  <c:v>7</c:v>
                </c:pt>
                <c:pt idx="3">
                  <c:v>4</c:v>
                </c:pt>
              </c:numCache>
            </c:numRef>
          </c:val>
        </c:ser>
        <c:axId val="86251008"/>
        <c:axId val="86252544"/>
      </c:barChart>
      <c:catAx>
        <c:axId val="86251008"/>
        <c:scaling>
          <c:orientation val="minMax"/>
        </c:scaling>
        <c:axPos val="b"/>
        <c:numFmt formatCode="General" sourceLinked="1"/>
        <c:majorTickMark val="none"/>
        <c:tickLblPos val="nextTo"/>
        <c:crossAx val="86252544"/>
        <c:crosses val="autoZero"/>
        <c:auto val="1"/>
        <c:lblAlgn val="ctr"/>
        <c:lblOffset val="100"/>
      </c:catAx>
      <c:valAx>
        <c:axId val="86252544"/>
        <c:scaling>
          <c:orientation val="minMax"/>
        </c:scaling>
        <c:axPos val="l"/>
        <c:majorGridlines/>
        <c:title>
          <c:tx>
            <c:rich>
              <a:bodyPr/>
              <a:lstStyle/>
              <a:p>
                <a:pPr>
                  <a:defRPr/>
                </a:pPr>
                <a:r>
                  <a:rPr lang="en-US" dirty="0"/>
                  <a:t>Amount</a:t>
                </a:r>
                <a:r>
                  <a:rPr lang="en-US" baseline="0" dirty="0"/>
                  <a:t> of wheelchairs</a:t>
                </a:r>
                <a:endParaRPr lang="en-US" dirty="0"/>
              </a:p>
            </c:rich>
          </c:tx>
          <c:layout/>
        </c:title>
        <c:numFmt formatCode="General" sourceLinked="1"/>
        <c:tickLblPos val="nextTo"/>
        <c:crossAx val="86251008"/>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E50E4-780A-4164-A34E-DED9DEFF1148}" type="datetimeFigureOut">
              <a:rPr lang="en-US" smtClean="0"/>
              <a:pPr/>
              <a:t>08/31/2012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413B4-1005-4BC7-BD7C-65F6DE0D58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67D68EE9-2EB5-477F-B8FB-E2FD5F505DF8}" type="slidenum">
              <a:rPr lang="en-US" smtClean="0"/>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761C8ECA-C870-4E96-97F3-749B2118DF2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75CC321-6804-4EDC-A7BD-34E31EBC0181}" type="slidenum">
              <a:rPr lang="en-US" smtClean="0"/>
              <a:pPr/>
              <a:t>6</a:t>
            </a:fld>
            <a:endParaRPr lang="en-US" smtClean="0"/>
          </a:p>
        </p:txBody>
      </p:sp>
      <p:sp>
        <p:nvSpPr>
          <p:cNvPr id="45059" name="Rectangle 7"/>
          <p:cNvSpPr txBox="1">
            <a:spLocks noGrp="1" noChangeArrowheads="1"/>
          </p:cNvSpPr>
          <p:nvPr/>
        </p:nvSpPr>
        <p:spPr bwMode="auto">
          <a:xfrm>
            <a:off x="3884122" y="8683669"/>
            <a:ext cx="2972320" cy="458766"/>
          </a:xfrm>
          <a:prstGeom prst="rect">
            <a:avLst/>
          </a:prstGeom>
          <a:noFill/>
          <a:ln w="9525">
            <a:noFill/>
            <a:miter lim="800000"/>
            <a:headEnd/>
            <a:tailEnd/>
          </a:ln>
        </p:spPr>
        <p:txBody>
          <a:bodyPr lIns="89711" tIns="44856" rIns="89711" bIns="44856" anchor="b"/>
          <a:lstStyle/>
          <a:p>
            <a:pPr algn="r" defTabSz="864105"/>
            <a:fld id="{11D88B0F-A869-4C40-8CE0-1A4CD1ECA055}" type="slidenum">
              <a:rPr lang="en-US" sz="1200"/>
              <a:pPr algn="r" defTabSz="864105"/>
              <a:t>6</a:t>
            </a:fld>
            <a:endParaRPr lang="en-US" sz="1200" dirty="0"/>
          </a:p>
        </p:txBody>
      </p:sp>
      <p:sp>
        <p:nvSpPr>
          <p:cNvPr id="45060" name="Rectangle 2"/>
          <p:cNvSpPr>
            <a:spLocks noGrp="1" noRot="1" noChangeAspect="1" noChangeArrowheads="1" noTextEdit="1"/>
          </p:cNvSpPr>
          <p:nvPr>
            <p:ph type="sldImg"/>
          </p:nvPr>
        </p:nvSpPr>
        <p:spPr>
          <a:xfrm>
            <a:off x="1154950" y="684235"/>
            <a:ext cx="4551218" cy="3429000"/>
          </a:xfrm>
          <a:ln/>
        </p:spPr>
      </p:sp>
      <p:sp>
        <p:nvSpPr>
          <p:cNvPr id="45061" name="Rectangle 3"/>
          <p:cNvSpPr>
            <a:spLocks noGrp="1" noChangeArrowheads="1"/>
          </p:cNvSpPr>
          <p:nvPr>
            <p:ph type="body" idx="1"/>
          </p:nvPr>
        </p:nvSpPr>
        <p:spPr>
          <a:xfrm>
            <a:off x="914920" y="4343400"/>
            <a:ext cx="5028161" cy="4116366"/>
          </a:xfrm>
          <a:noFill/>
          <a:ln/>
        </p:spPr>
        <p:txBody>
          <a:bodyPr lIns="89711" tIns="44856" rIns="89711" bIns="44856"/>
          <a:lstStyle/>
          <a:p>
            <a:pPr eaLnBrk="1" hangingPunct="1"/>
            <a:r>
              <a:rPr lang="en-US" smtClean="0"/>
              <a:t>What people view as “hard data” goes a long way in justifying equipment.  It can also be used to help teach clients.  The “knowledge base” creation refers to this: As your local database grows (and the national database grows), knowledge is accumulating not just about individual clients, but also about “what works” (or doesn’t work) for whole groups of clients (SCI, MS, CP, TBI, etc).  The database becomes a really valuable source of knowledge.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2850BFD-F9B2-461B-BD9D-FD1D567786B1}" type="slidenum">
              <a:rPr lang="en-US" smtClean="0"/>
              <a:pPr/>
              <a:t>7</a:t>
            </a:fld>
            <a:endParaRPr lang="en-US" smtClean="0"/>
          </a:p>
        </p:txBody>
      </p:sp>
      <p:sp>
        <p:nvSpPr>
          <p:cNvPr id="44035" name="Rectangle 7"/>
          <p:cNvSpPr txBox="1">
            <a:spLocks noGrp="1" noChangeArrowheads="1"/>
          </p:cNvSpPr>
          <p:nvPr/>
        </p:nvSpPr>
        <p:spPr bwMode="auto">
          <a:xfrm>
            <a:off x="3884122" y="8683669"/>
            <a:ext cx="2972320" cy="458766"/>
          </a:xfrm>
          <a:prstGeom prst="rect">
            <a:avLst/>
          </a:prstGeom>
          <a:noFill/>
          <a:ln w="9525">
            <a:noFill/>
            <a:miter lim="800000"/>
            <a:headEnd/>
            <a:tailEnd/>
          </a:ln>
        </p:spPr>
        <p:txBody>
          <a:bodyPr lIns="89711" tIns="44856" rIns="89711" bIns="44856" anchor="b"/>
          <a:lstStyle/>
          <a:p>
            <a:pPr algn="r" defTabSz="864105"/>
            <a:fld id="{6AD7D982-18CB-4965-A06A-C53C86245B06}" type="slidenum">
              <a:rPr lang="en-US" sz="1200"/>
              <a:pPr algn="r" defTabSz="864105"/>
              <a:t>7</a:t>
            </a:fld>
            <a:endParaRPr lang="en-US" sz="1200" dirty="0"/>
          </a:p>
        </p:txBody>
      </p:sp>
      <p:sp>
        <p:nvSpPr>
          <p:cNvPr id="44036" name="Rectangle 2"/>
          <p:cNvSpPr>
            <a:spLocks noGrp="1" noRot="1" noChangeAspect="1" noChangeArrowheads="1" noTextEdit="1"/>
          </p:cNvSpPr>
          <p:nvPr>
            <p:ph type="sldImg"/>
          </p:nvPr>
        </p:nvSpPr>
        <p:spPr>
          <a:xfrm>
            <a:off x="1144588" y="684213"/>
            <a:ext cx="4572000" cy="3429000"/>
          </a:xfrm>
          <a:ln/>
        </p:spPr>
      </p:sp>
      <p:sp>
        <p:nvSpPr>
          <p:cNvPr id="44037" name="Rectangle 3"/>
          <p:cNvSpPr>
            <a:spLocks noGrp="1" noChangeArrowheads="1"/>
          </p:cNvSpPr>
          <p:nvPr>
            <p:ph type="body" idx="1"/>
          </p:nvPr>
        </p:nvSpPr>
        <p:spPr>
          <a:xfrm>
            <a:off x="914920" y="4343400"/>
            <a:ext cx="5028161" cy="4116366"/>
          </a:xfrm>
          <a:noFill/>
          <a:ln/>
        </p:spPr>
        <p:txBody>
          <a:bodyPr lIns="89711" tIns="44856" rIns="89711" bIns="44856"/>
          <a:lstStyle/>
          <a:p>
            <a:pPr eaLnBrk="1" hangingPunct="1"/>
            <a:r>
              <a:rPr lang="en-US" smtClean="0"/>
              <a:t>This is really an “overview” slide.  More details follow on the following slides.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t>This is the hardware structure of the virtual coach.</a:t>
            </a:r>
          </a:p>
          <a:p>
            <a:pPr eaLnBrk="1" hangingPunct="1"/>
            <a:r>
              <a:rPr lang="en-US" smtClean="0"/>
              <a:t>[click] We put a series of sensors and encoders on the wheelchair to monitor and record seat function usage, wheelchair usage, and how the user interacts with virtual coach. The data are stored and process in the computer</a:t>
            </a:r>
          </a:p>
          <a:p>
            <a:pPr eaLnBrk="1" hangingPunct="1"/>
            <a:r>
              <a:rPr lang="en-US" smtClean="0"/>
              <a:t>[click] the virtual coach will remind the user to perform pressure relief through the touch the screen as the interface, and provide warnings if the seat functions are used inappropriately, such as driving the wheelchair uphill when the seat is tilted backward.</a:t>
            </a:r>
          </a:p>
          <a:p>
            <a:pPr eaLnBrk="1" hangingPunct="1"/>
            <a:r>
              <a:rPr lang="en-US" smtClean="0"/>
              <a:t>[click] the clinician can pull out the data to review the seat function and wheelchair usage history.</a:t>
            </a:r>
          </a:p>
          <a:p>
            <a:pPr eaLnBrk="1" hangingPunct="1"/>
            <a:r>
              <a:rPr lang="en-US" smtClean="0"/>
              <a:t>[click] currently the virtual coach system is instrumented on a conventional power wheelchair. It does not affect normal use of the wheelchair. We are developing an add-on system, so that the virtual coach can be more easily to be applied on different models of wheelchairs.</a:t>
            </a:r>
          </a:p>
        </p:txBody>
      </p:sp>
      <p:sp>
        <p:nvSpPr>
          <p:cNvPr id="50180" name="Slide Number Placeholder 3"/>
          <p:cNvSpPr>
            <a:spLocks noGrp="1"/>
          </p:cNvSpPr>
          <p:nvPr>
            <p:ph type="sldNum" sz="quarter" idx="5"/>
          </p:nvPr>
        </p:nvSpPr>
        <p:spPr>
          <a:noFill/>
        </p:spPr>
        <p:txBody>
          <a:bodyPr/>
          <a:lstStyle/>
          <a:p>
            <a:fld id="{E82BFBD0-0533-4A55-A60A-AAC28D7E2E07}" type="slidenum">
              <a:rPr lang="en-US" smtClean="0"/>
              <a:pPr/>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t>The user can change the display effect by selecting between different modes on the desktop. Each mode is a combination of display effects set for the certain environment. </a:t>
            </a:r>
          </a:p>
        </p:txBody>
      </p:sp>
      <p:sp>
        <p:nvSpPr>
          <p:cNvPr id="53252" name="Slide Number Placeholder 3"/>
          <p:cNvSpPr>
            <a:spLocks noGrp="1"/>
          </p:cNvSpPr>
          <p:nvPr>
            <p:ph type="sldNum" sz="quarter" idx="5"/>
          </p:nvPr>
        </p:nvSpPr>
        <p:spPr>
          <a:noFill/>
        </p:spPr>
        <p:txBody>
          <a:bodyPr/>
          <a:lstStyle/>
          <a:p>
            <a:fld id="{14498025-E4DF-44B1-B265-61148EE7087A}" type="slidenum">
              <a:rPr lang="en-US" smtClean="0"/>
              <a:pPr/>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smtClean="0"/>
              <a:t>Besides, users with limited hand functions spend much less time sitting in a mild tilted position compare to who with good hand functions. Usually wheelchair users with limited hand functions also have weak trunk control or balance, which requires them to sit in a tilted position to increase stability and reduce the demand to maintain sitting posture.</a:t>
            </a:r>
          </a:p>
          <a:p>
            <a:pPr eaLnBrk="1" hangingPunct="1"/>
            <a:r>
              <a:rPr lang="en-US" smtClean="0"/>
              <a:t>[click] with the data collected by the virtual coach, we can do more analysis on how an experience user uses seat functions. Then we can use the finding to improve wheelchair interface and training protocol.</a:t>
            </a:r>
          </a:p>
        </p:txBody>
      </p:sp>
      <p:sp>
        <p:nvSpPr>
          <p:cNvPr id="57348" name="Slide Number Placeholder 3"/>
          <p:cNvSpPr>
            <a:spLocks noGrp="1"/>
          </p:cNvSpPr>
          <p:nvPr>
            <p:ph type="sldNum" sz="quarter" idx="5"/>
          </p:nvPr>
        </p:nvSpPr>
        <p:spPr>
          <a:noFill/>
        </p:spPr>
        <p:txBody>
          <a:bodyPr/>
          <a:lstStyle/>
          <a:p>
            <a:fld id="{2F807AE4-625A-4B8C-9C3A-37D48C4D314E}" type="slidenum">
              <a:rPr lang="en-US" smtClean="0"/>
              <a:pPr/>
              <a:t>22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0387989-0493-4568-A506-9582EFFA65FF}" type="slidenum">
              <a:rPr lang="en-US" smtClean="0"/>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8" name="Slide Number Placeholder 7"/>
          <p:cNvSpPr>
            <a:spLocks noGrp="1"/>
          </p:cNvSpPr>
          <p:nvPr>
            <p:ph type="sldNum" sz="quarter" idx="11"/>
          </p:nvPr>
        </p:nvSpPr>
        <p:spPr/>
        <p:txBody>
          <a:bodyPr/>
          <a:lstStyle/>
          <a:p>
            <a:fld id="{56A23176-CA62-48E8-A2C7-5F5CA19AD8F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23176-CA62-48E8-A2C7-5F5CA19AD8F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23176-CA62-48E8-A2C7-5F5CA19AD8F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23176-CA62-48E8-A2C7-5F5CA19AD8F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6AA35-5644-4F85-AA72-4DA1AF63B2D6}" type="datetimeFigureOut">
              <a:rPr lang="en-US" smtClean="0"/>
              <a:pPr/>
              <a:t>08/31/2012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23176-CA62-48E8-A2C7-5F5CA19AD8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DD6AA35-5644-4F85-AA72-4DA1AF63B2D6}" type="datetimeFigureOut">
              <a:rPr lang="en-US" smtClean="0"/>
              <a:pPr/>
              <a:t>08/31/2012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6A23176-CA62-48E8-A2C7-5F5CA19AD8F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herl.pitt.edu/" TargetMode="External"/><Relationship Id="rId3" Type="http://schemas.openxmlformats.org/officeDocument/2006/relationships/notesSlide" Target="../notesSlides/notesSlide8.xml"/><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p:txBody>
          <a:bodyPr/>
          <a:lstStyle/>
          <a:p>
            <a:pPr eaLnBrk="0" hangingPunct="0"/>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4000" b="1" dirty="0" smtClean="0"/>
              <a:t>Assistive Technology Service Delivery Outcomes</a:t>
            </a:r>
            <a:r>
              <a:rPr lang="en-US" sz="3200" b="1" dirty="0" smtClean="0"/>
              <a:t/>
            </a:r>
            <a:br>
              <a:rPr lang="en-US" sz="3200" b="1" dirty="0" smtClean="0"/>
            </a:br>
            <a:r>
              <a:rPr lang="en-US" sz="3200" b="1" dirty="0" smtClean="0"/>
              <a:t/>
            </a:r>
            <a:br>
              <a:rPr lang="en-US" sz="3200" b="1" dirty="0" smtClean="0"/>
            </a:br>
            <a:r>
              <a:rPr lang="en-US" sz="2000" dirty="0" smtClean="0">
                <a:latin typeface="Verdana" pitchFamily="34" charset="0"/>
              </a:rPr>
              <a:t>Rosemarie Cooper, MPT, ATP</a:t>
            </a:r>
            <a:br>
              <a:rPr lang="en-US" sz="2000" dirty="0" smtClean="0">
                <a:latin typeface="Verdana" pitchFamily="34" charset="0"/>
              </a:rPr>
            </a:br>
            <a:r>
              <a:rPr lang="en-US" sz="2000" dirty="0" smtClean="0">
                <a:latin typeface="Verdana" pitchFamily="34" charset="0"/>
              </a:rPr>
              <a:t/>
            </a:r>
            <a:br>
              <a:rPr lang="en-US" sz="2000" dirty="0" smtClean="0">
                <a:latin typeface="Verdana" pitchFamily="34" charset="0"/>
              </a:rPr>
            </a:br>
            <a:r>
              <a:rPr lang="en-US" sz="2000" dirty="0" smtClean="0">
                <a:latin typeface="Verdana" pitchFamily="34" charset="0"/>
              </a:rPr>
              <a:t/>
            </a:r>
            <a:br>
              <a:rPr lang="en-US" sz="2000" dirty="0" smtClean="0">
                <a:latin typeface="Verdana" pitchFamily="34" charset="0"/>
              </a:rPr>
            </a:br>
            <a:r>
              <a:rPr lang="en-US" sz="2000" i="1" dirty="0" smtClean="0">
                <a:latin typeface="Verdana" pitchFamily="34" charset="0"/>
              </a:rPr>
              <a:t>Department of Rehabilitation </a:t>
            </a:r>
            <a:br>
              <a:rPr lang="en-US" sz="2000" i="1" dirty="0" smtClean="0">
                <a:latin typeface="Verdana" pitchFamily="34" charset="0"/>
              </a:rPr>
            </a:br>
            <a:r>
              <a:rPr lang="en-US" sz="2000" i="1" dirty="0" smtClean="0">
                <a:latin typeface="Verdana" pitchFamily="34" charset="0"/>
              </a:rPr>
              <a:t>Science &amp; Technology </a:t>
            </a:r>
            <a:br>
              <a:rPr lang="en-US" sz="2000" i="1" dirty="0" smtClean="0">
                <a:latin typeface="Verdana" pitchFamily="34" charset="0"/>
              </a:rPr>
            </a:br>
            <a:r>
              <a:rPr lang="en-US" sz="2000" i="1" dirty="0" smtClean="0">
                <a:latin typeface="Verdana" pitchFamily="34" charset="0"/>
              </a:rPr>
              <a:t>Director of CAT </a:t>
            </a:r>
            <a:r>
              <a:rPr lang="en-US" sz="2400" i="1" dirty="0" smtClean="0">
                <a:latin typeface="Verdana" pitchFamily="34" charset="0"/>
              </a:rPr>
              <a:t/>
            </a:r>
            <a:br>
              <a:rPr lang="en-US" sz="2400" i="1" dirty="0" smtClean="0">
                <a:latin typeface="Verdana" pitchFamily="34" charset="0"/>
              </a:rPr>
            </a:br>
            <a:endParaRPr lang="en-US" sz="2400" i="1" dirty="0" smtClean="0"/>
          </a:p>
        </p:txBody>
      </p:sp>
      <p:sp>
        <p:nvSpPr>
          <p:cNvPr id="20482" name="Rectangle 3"/>
          <p:cNvSpPr>
            <a:spLocks noChangeArrowheads="1"/>
          </p:cNvSpPr>
          <p:nvPr/>
        </p:nvSpPr>
        <p:spPr bwMode="auto">
          <a:xfrm>
            <a:off x="3836988" y="2963863"/>
            <a:ext cx="9144000" cy="0"/>
          </a:xfrm>
          <a:prstGeom prst="rect">
            <a:avLst/>
          </a:prstGeom>
          <a:noFill/>
          <a:ln w="9525">
            <a:noFill/>
            <a:miter lim="800000"/>
            <a:headEnd/>
            <a:tailEnd/>
          </a:ln>
        </p:spPr>
        <p:txBody>
          <a:bodyPr>
            <a:spAutoFit/>
          </a:bodyPr>
          <a:lstStyle/>
          <a:p>
            <a:pPr eaLnBrk="0" hangingPunct="0"/>
            <a:endParaRPr lang="en-US"/>
          </a:p>
        </p:txBody>
      </p:sp>
      <p:pic>
        <p:nvPicPr>
          <p:cNvPr id="20483" name="Picture 4" descr="pitt-trans-white"/>
          <p:cNvPicPr>
            <a:picLocks noChangeAspect="1" noChangeArrowheads="1"/>
          </p:cNvPicPr>
          <p:nvPr/>
        </p:nvPicPr>
        <p:blipFill>
          <a:blip r:embed="rId3" cstate="print"/>
          <a:srcRect/>
          <a:stretch>
            <a:fillRect/>
          </a:stretch>
        </p:blipFill>
        <p:spPr bwMode="auto">
          <a:xfrm>
            <a:off x="3886200" y="5105400"/>
            <a:ext cx="1447800" cy="1441841"/>
          </a:xfrm>
          <a:prstGeom prst="rect">
            <a:avLst/>
          </a:prstGeom>
          <a:noFill/>
          <a:ln w="9525">
            <a:noFill/>
            <a:miter lim="800000"/>
            <a:headEnd/>
            <a:tailEnd/>
          </a:ln>
        </p:spPr>
      </p:pic>
      <p:pic>
        <p:nvPicPr>
          <p:cNvPr id="6" name="Picture 8" descr="S:\Pictures\Logos\VA\VA Seal\Web Use\Official_VA_Seal_embossed_web_3in.gif"/>
          <p:cNvPicPr>
            <a:picLocks noChangeAspect="1" noChangeArrowheads="1"/>
          </p:cNvPicPr>
          <p:nvPr/>
        </p:nvPicPr>
        <p:blipFill>
          <a:blip r:embed="rId4" cstate="print"/>
          <a:srcRect/>
          <a:stretch>
            <a:fillRect/>
          </a:stretch>
        </p:blipFill>
        <p:spPr bwMode="auto">
          <a:xfrm>
            <a:off x="457200" y="5105400"/>
            <a:ext cx="1371600" cy="1371600"/>
          </a:xfrm>
          <a:prstGeom prst="rect">
            <a:avLst/>
          </a:prstGeom>
          <a:noFill/>
          <a:ln w="9525">
            <a:noFill/>
            <a:miter lim="800000"/>
            <a:headEnd/>
            <a:tailEnd/>
          </a:ln>
        </p:spPr>
      </p:pic>
      <p:pic>
        <p:nvPicPr>
          <p:cNvPr id="7" name="Picture 4" descr="S:\Pictures\Logos\HERL\HERL_LOGO_Trans_Background.gif"/>
          <p:cNvPicPr>
            <a:picLocks noChangeAspect="1" noChangeArrowheads="1"/>
          </p:cNvPicPr>
          <p:nvPr/>
        </p:nvPicPr>
        <p:blipFill>
          <a:blip r:embed="rId5" cstate="print"/>
          <a:srcRect/>
          <a:stretch>
            <a:fillRect/>
          </a:stretch>
        </p:blipFill>
        <p:spPr bwMode="auto">
          <a:xfrm>
            <a:off x="7162800" y="5410200"/>
            <a:ext cx="1651000" cy="87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smtClean="0"/>
              <a:t>Timed Up &amp; Go (TUG)Test</a:t>
            </a:r>
          </a:p>
        </p:txBody>
      </p:sp>
      <p:sp>
        <p:nvSpPr>
          <p:cNvPr id="38915" name="Rectangle 3"/>
          <p:cNvSpPr>
            <a:spLocks noGrp="1" noChangeArrowheads="1"/>
          </p:cNvSpPr>
          <p:nvPr>
            <p:ph type="body" idx="1"/>
          </p:nvPr>
        </p:nvSpPr>
        <p:spPr>
          <a:xfrm>
            <a:off x="457200" y="1905000"/>
            <a:ext cx="8229600" cy="4221163"/>
          </a:xfrm>
        </p:spPr>
        <p:txBody>
          <a:bodyPr/>
          <a:lstStyle/>
          <a:p>
            <a:pPr eaLnBrk="1" hangingPunct="1"/>
            <a:r>
              <a:rPr lang="en-US" sz="2100" b="1" dirty="0" smtClean="0">
                <a:solidFill>
                  <a:schemeClr val="tx2"/>
                </a:solidFill>
                <a:latin typeface="Garamond" pitchFamily="18" charset="0"/>
              </a:rPr>
              <a:t>Sit in Arm Chair</a:t>
            </a:r>
          </a:p>
          <a:p>
            <a:pPr eaLnBrk="1" hangingPunct="1"/>
            <a:r>
              <a:rPr lang="en-US" sz="2100" b="1" dirty="0" smtClean="0">
                <a:solidFill>
                  <a:schemeClr val="tx2"/>
                </a:solidFill>
                <a:latin typeface="Garamond" pitchFamily="18" charset="0"/>
              </a:rPr>
              <a:t>Get up &amp; walk 3 meters</a:t>
            </a:r>
          </a:p>
          <a:p>
            <a:pPr eaLnBrk="1" hangingPunct="1"/>
            <a:r>
              <a:rPr lang="en-US" sz="2100" b="1" dirty="0" smtClean="0">
                <a:solidFill>
                  <a:schemeClr val="tx2"/>
                </a:solidFill>
                <a:latin typeface="Garamond" pitchFamily="18" charset="0"/>
              </a:rPr>
              <a:t>Turn around, come back &amp; sit down</a:t>
            </a:r>
          </a:p>
          <a:p>
            <a:pPr lvl="1" eaLnBrk="1" hangingPunct="1"/>
            <a:r>
              <a:rPr lang="en-US" sz="2200" b="1" dirty="0" smtClean="0">
                <a:solidFill>
                  <a:schemeClr val="tx2"/>
                </a:solidFill>
                <a:latin typeface="Garamond" pitchFamily="18" charset="0"/>
              </a:rPr>
              <a:t>&lt;10 seconds = normal</a:t>
            </a:r>
          </a:p>
          <a:p>
            <a:pPr lvl="1" eaLnBrk="1" hangingPunct="1"/>
            <a:r>
              <a:rPr lang="en-US" sz="2200" b="1" dirty="0" smtClean="0">
                <a:solidFill>
                  <a:schemeClr val="tx2"/>
                </a:solidFill>
                <a:latin typeface="Garamond" pitchFamily="18" charset="0"/>
              </a:rPr>
              <a:t>&lt;20 seconds = good mobility, can go out alone, mobile without a gait aid </a:t>
            </a:r>
          </a:p>
          <a:p>
            <a:pPr lvl="1" eaLnBrk="1" hangingPunct="1"/>
            <a:r>
              <a:rPr lang="en-US" sz="2200" b="1" dirty="0" smtClean="0">
                <a:solidFill>
                  <a:schemeClr val="tx2"/>
                </a:solidFill>
                <a:latin typeface="Garamond" pitchFamily="18" charset="0"/>
              </a:rPr>
              <a:t>&lt;30 seconds= problems , cannot go outside alone , requires a gait aid </a:t>
            </a:r>
          </a:p>
          <a:p>
            <a:pPr lvl="2" eaLnBrk="1" hangingPunct="1"/>
            <a:r>
              <a:rPr lang="en-US" b="1" dirty="0" err="1" smtClean="0">
                <a:solidFill>
                  <a:schemeClr val="tx2"/>
                </a:solidFill>
                <a:latin typeface="Garamond" pitchFamily="18" charset="0"/>
                <a:cs typeface="Arial" charset="0"/>
              </a:rPr>
              <a:t>P</a:t>
            </a:r>
            <a:r>
              <a:rPr lang="en-US" b="1" dirty="0" err="1" smtClean="0">
                <a:solidFill>
                  <a:schemeClr val="tx2"/>
                </a:solidFill>
                <a:latin typeface="Garamond" pitchFamily="18" charset="0"/>
              </a:rPr>
              <a:t>odsiadio</a:t>
            </a:r>
            <a:r>
              <a:rPr lang="en-US" b="1" dirty="0" smtClean="0">
                <a:solidFill>
                  <a:schemeClr val="tx2"/>
                </a:solidFill>
                <a:latin typeface="Garamond" pitchFamily="18" charset="0"/>
              </a:rPr>
              <a:t> &amp; Richardson, 1991</a:t>
            </a:r>
          </a:p>
          <a:p>
            <a:pPr lvl="1" eaLnBrk="1" hangingPunct="1"/>
            <a:r>
              <a:rPr lang="en-US" sz="2200" b="1" dirty="0" smtClean="0">
                <a:solidFill>
                  <a:schemeClr val="tx2"/>
                </a:solidFill>
                <a:latin typeface="Garamond" pitchFamily="18" charset="0"/>
                <a:cs typeface="Arial" charset="0"/>
              </a:rPr>
              <a:t>≤ 14 seconds = </a:t>
            </a:r>
            <a:r>
              <a:rPr lang="en-US" sz="2200" b="1" dirty="0" smtClean="0">
                <a:solidFill>
                  <a:schemeClr val="tx2"/>
                </a:solidFill>
                <a:latin typeface="Garamond" pitchFamily="18" charset="0"/>
              </a:rPr>
              <a:t>high risk for falling</a:t>
            </a:r>
          </a:p>
          <a:p>
            <a:pPr lvl="2" eaLnBrk="1" hangingPunct="1"/>
            <a:r>
              <a:rPr lang="en-US" b="1" dirty="0" err="1" smtClean="0">
                <a:solidFill>
                  <a:schemeClr val="tx2"/>
                </a:solidFill>
                <a:latin typeface="Garamond" pitchFamily="18" charset="0"/>
              </a:rPr>
              <a:t>Shumway</a:t>
            </a:r>
            <a:r>
              <a:rPr lang="en-US" b="1" dirty="0" smtClean="0">
                <a:solidFill>
                  <a:schemeClr val="tx2"/>
                </a:solidFill>
                <a:latin typeface="Garamond" pitchFamily="18" charset="0"/>
              </a:rPr>
              <a:t>-Cook, </a:t>
            </a:r>
            <a:r>
              <a:rPr lang="en-US" b="1" dirty="0" err="1" smtClean="0">
                <a:solidFill>
                  <a:schemeClr val="tx2"/>
                </a:solidFill>
                <a:latin typeface="Garamond" pitchFamily="18" charset="0"/>
              </a:rPr>
              <a:t>Brauer</a:t>
            </a:r>
            <a:r>
              <a:rPr lang="en-US" b="1" dirty="0" smtClean="0">
                <a:solidFill>
                  <a:schemeClr val="tx2"/>
                </a:solidFill>
                <a:latin typeface="Garamond" pitchFamily="18" charset="0"/>
              </a:rPr>
              <a:t>&amp; </a:t>
            </a:r>
            <a:r>
              <a:rPr lang="en-US" b="1" dirty="0" err="1" smtClean="0">
                <a:solidFill>
                  <a:schemeClr val="tx2"/>
                </a:solidFill>
                <a:latin typeface="Garamond" pitchFamily="18" charset="0"/>
              </a:rPr>
              <a:t>Woolcott</a:t>
            </a:r>
            <a:r>
              <a:rPr lang="en-US" b="1" dirty="0" smtClean="0">
                <a:solidFill>
                  <a:schemeClr val="tx2"/>
                </a:solidFill>
                <a:latin typeface="Garamond" pitchFamily="18" charset="0"/>
              </a:rPr>
              <a:t>, 2000)</a:t>
            </a:r>
          </a:p>
          <a:p>
            <a:pPr lvl="1" eaLnBrk="1" hangingPunct="1"/>
            <a:endParaRPr lang="en-US" sz="2200" b="1" dirty="0" smtClean="0">
              <a:solidFill>
                <a:schemeClr val="tx2"/>
              </a:solidFill>
              <a:latin typeface="Garamond" pitchFamily="18" charset="0"/>
            </a:endParaRPr>
          </a:p>
          <a:p>
            <a:pPr lvl="2" eaLnBrk="1" hangingPunct="1"/>
            <a:endParaRPr lang="en-US" b="1" dirty="0" smtClean="0">
              <a:latin typeface="Garamond" pitchFamily="18" charset="0"/>
            </a:endParaRPr>
          </a:p>
          <a:p>
            <a:pPr lvl="1" eaLnBrk="1" hangingPunct="1"/>
            <a:endParaRPr lang="en-US" sz="2200" dirty="0" smtClean="0"/>
          </a:p>
          <a:p>
            <a:pPr lvl="1" eaLnBrk="1" hangingPunct="1"/>
            <a:endParaRPr lang="en-US" sz="2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391400" cy="1904999"/>
          </a:xfrm>
        </p:spPr>
        <p:txBody>
          <a:bodyPr>
            <a:normAutofit/>
          </a:bodyPr>
          <a:lstStyle/>
          <a:p>
            <a:r>
              <a:rPr lang="en-US" sz="2800" dirty="0"/>
              <a:t>Ultra-light manual Wheelchair Prescription Pattern</a:t>
            </a:r>
            <a:br>
              <a:rPr lang="en-US" sz="2800" dirty="0"/>
            </a:br>
            <a:r>
              <a:rPr lang="en-US" sz="2800" dirty="0"/>
              <a:t>Can it be influenced?</a:t>
            </a:r>
            <a:br>
              <a:rPr lang="en-US" sz="2800" dirty="0"/>
            </a:br>
            <a:endParaRPr lang="en-US" sz="2800" dirty="0"/>
          </a:p>
        </p:txBody>
      </p:sp>
      <p:sp>
        <p:nvSpPr>
          <p:cNvPr id="3" name="Subtitle 2"/>
          <p:cNvSpPr>
            <a:spLocks noGrp="1"/>
          </p:cNvSpPr>
          <p:nvPr>
            <p:ph type="subTitle" idx="1"/>
          </p:nvPr>
        </p:nvSpPr>
        <p:spPr>
          <a:xfrm>
            <a:off x="1371600" y="1981200"/>
            <a:ext cx="6400800" cy="457200"/>
          </a:xfrm>
        </p:spPr>
        <p:txBody>
          <a:bodyPr>
            <a:normAutofit/>
          </a:bodyPr>
          <a:lstStyle/>
          <a:p>
            <a:r>
              <a:rPr lang="en-US" dirty="0" smtClean="0"/>
              <a:t>Cordelia Wilson, ROTC </a:t>
            </a: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62200" y="2590800"/>
            <a:ext cx="4071430" cy="3433572"/>
          </a:xfrm>
          <a:prstGeom prst="rect">
            <a:avLst/>
          </a:prstGeom>
        </p:spPr>
      </p:pic>
    </p:spTree>
    <p:extLst>
      <p:ext uri="{BB962C8B-B14F-4D97-AF65-F5344CB8AC3E}">
        <p14:creationId xmlns:p14="http://schemas.microsoft.com/office/powerpoint/2010/main" xmlns="" val="92067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Significance</a:t>
            </a:r>
            <a:endParaRPr lang="en-US" sz="4000" dirty="0"/>
          </a:p>
        </p:txBody>
      </p:sp>
      <p:sp>
        <p:nvSpPr>
          <p:cNvPr id="3" name="Content Placeholder 2"/>
          <p:cNvSpPr>
            <a:spLocks noGrp="1"/>
          </p:cNvSpPr>
          <p:nvPr>
            <p:ph idx="1"/>
          </p:nvPr>
        </p:nvSpPr>
        <p:spPr/>
        <p:txBody>
          <a:bodyPr/>
          <a:lstStyle/>
          <a:p>
            <a:pPr>
              <a:lnSpc>
                <a:spcPct val="200000"/>
              </a:lnSpc>
            </a:pPr>
            <a:r>
              <a:rPr lang="en-US" dirty="0" smtClean="0">
                <a:solidFill>
                  <a:schemeClr val="tx1"/>
                </a:solidFill>
              </a:rPr>
              <a:t>Hypothesis: With </a:t>
            </a:r>
            <a:r>
              <a:rPr lang="en-US" dirty="0">
                <a:solidFill>
                  <a:schemeClr val="tx1"/>
                </a:solidFill>
              </a:rPr>
              <a:t>the addition of 14”W x 16” D ultra-light rigid wheelchair chair to the available trial equipment, more users, therapists, and </a:t>
            </a:r>
            <a:r>
              <a:rPr lang="en-US" dirty="0" smtClean="0">
                <a:solidFill>
                  <a:schemeClr val="tx1"/>
                </a:solidFill>
              </a:rPr>
              <a:t>suppliers will be </a:t>
            </a:r>
            <a:r>
              <a:rPr lang="en-US" dirty="0">
                <a:solidFill>
                  <a:schemeClr val="tx1"/>
                </a:solidFill>
              </a:rPr>
              <a:t>influenced with their final decisions to consider and include these smaller frames</a:t>
            </a:r>
          </a:p>
        </p:txBody>
      </p:sp>
    </p:spTree>
    <p:extLst>
      <p:ext uri="{BB962C8B-B14F-4D97-AF65-F5344CB8AC3E}">
        <p14:creationId xmlns:p14="http://schemas.microsoft.com/office/powerpoint/2010/main" xmlns="" val="3067178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Research Design and Methods</a:t>
            </a:r>
            <a:endParaRPr lang="en-US" sz="4000" dirty="0"/>
          </a:p>
        </p:txBody>
      </p:sp>
      <p:sp>
        <p:nvSpPr>
          <p:cNvPr id="3" name="Content Placeholder 2"/>
          <p:cNvSpPr>
            <a:spLocks noGrp="1"/>
          </p:cNvSpPr>
          <p:nvPr>
            <p:ph idx="1"/>
          </p:nvPr>
        </p:nvSpPr>
        <p:spPr>
          <a:xfrm>
            <a:off x="457200" y="2286000"/>
            <a:ext cx="8229600" cy="3840163"/>
          </a:xfrm>
        </p:spPr>
        <p:txBody>
          <a:bodyPr>
            <a:normAutofit fontScale="70000" lnSpcReduction="20000"/>
          </a:bodyPr>
          <a:lstStyle/>
          <a:p>
            <a:r>
              <a:rPr lang="en-US" dirty="0" smtClean="0">
                <a:solidFill>
                  <a:schemeClr val="tx1"/>
                </a:solidFill>
              </a:rPr>
              <a:t>Database and  medical records housed within the University of Pittsburgh Center for Assistive Technology, of all individuals utilizing an ultra-light wheelchair and was reviewed and incorporated into data analysis. </a:t>
            </a:r>
          </a:p>
          <a:p>
            <a:endParaRPr lang="en-US" dirty="0" smtClean="0">
              <a:solidFill>
                <a:schemeClr val="tx1"/>
              </a:solidFill>
            </a:endParaRPr>
          </a:p>
          <a:p>
            <a:r>
              <a:rPr lang="en-US" dirty="0" smtClean="0">
                <a:solidFill>
                  <a:schemeClr val="tx1"/>
                </a:solidFill>
              </a:rPr>
              <a:t>Data collected of147 </a:t>
            </a:r>
            <a:r>
              <a:rPr lang="en-US" dirty="0">
                <a:solidFill>
                  <a:schemeClr val="tx1"/>
                </a:solidFill>
              </a:rPr>
              <a:t>ultra-light manual wheelchair </a:t>
            </a:r>
            <a:r>
              <a:rPr lang="en-US" dirty="0" smtClean="0">
                <a:solidFill>
                  <a:schemeClr val="tx1"/>
                </a:solidFill>
              </a:rPr>
              <a:t>prescriptions from </a:t>
            </a:r>
            <a:r>
              <a:rPr lang="en-US" dirty="0">
                <a:solidFill>
                  <a:schemeClr val="tx1"/>
                </a:solidFill>
              </a:rPr>
              <a:t>2009 to 2012</a:t>
            </a:r>
            <a:r>
              <a:rPr lang="en-US" dirty="0" smtClean="0">
                <a:solidFill>
                  <a:schemeClr val="tx1"/>
                </a:solidFill>
              </a:rPr>
              <a:t>.</a:t>
            </a:r>
          </a:p>
          <a:p>
            <a:endParaRPr lang="en-US" dirty="0" smtClean="0">
              <a:solidFill>
                <a:schemeClr val="tx1"/>
              </a:solidFill>
            </a:endParaRPr>
          </a:p>
          <a:p>
            <a:r>
              <a:rPr lang="en-US" dirty="0" smtClean="0">
                <a:solidFill>
                  <a:schemeClr val="tx1"/>
                </a:solidFill>
              </a:rPr>
              <a:t>Demographics: </a:t>
            </a:r>
          </a:p>
          <a:p>
            <a:pPr lvl="1"/>
            <a:r>
              <a:rPr lang="en-US" sz="2600" dirty="0" smtClean="0">
                <a:solidFill>
                  <a:schemeClr val="tx1"/>
                </a:solidFill>
              </a:rPr>
              <a:t>age, height, weight, and diagnosis</a:t>
            </a:r>
          </a:p>
          <a:p>
            <a:pPr lvl="1"/>
            <a:r>
              <a:rPr lang="en-US" sz="2600" dirty="0" smtClean="0">
                <a:solidFill>
                  <a:schemeClr val="tx1"/>
                </a:solidFill>
              </a:rPr>
              <a:t>type of chair and recommended frame size was noted</a:t>
            </a:r>
          </a:p>
          <a:p>
            <a:endParaRPr lang="en-US" dirty="0" smtClean="0"/>
          </a:p>
          <a:p>
            <a:endParaRPr lang="en-US" dirty="0" smtClean="0"/>
          </a:p>
          <a:p>
            <a:pPr>
              <a:buNone/>
            </a:pPr>
            <a:r>
              <a:rPr lang="en-US" dirty="0" smtClean="0"/>
              <a:t> </a:t>
            </a:r>
            <a:endParaRPr lang="en-US" dirty="0"/>
          </a:p>
          <a:p>
            <a:endParaRPr lang="en-US" dirty="0"/>
          </a:p>
        </p:txBody>
      </p:sp>
    </p:spTree>
    <p:extLst>
      <p:ext uri="{BB962C8B-B14F-4D97-AF65-F5344CB8AC3E}">
        <p14:creationId xmlns:p14="http://schemas.microsoft.com/office/powerpoint/2010/main" xmlns="" val="1445443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Ultra-light Wheelchair Prescriptions</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2453149"/>
              </p:ext>
            </p:extLst>
          </p:nvPr>
        </p:nvGraphicFramePr>
        <p:xfrm>
          <a:off x="304800" y="1600200"/>
          <a:ext cx="83820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3644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Prescription Trends Over Time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05145885"/>
              </p:ext>
            </p:extLst>
          </p:nvPr>
        </p:nvGraphicFramePr>
        <p:xfrm>
          <a:off x="533400" y="1676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43000" y="6096000"/>
            <a:ext cx="6858000" cy="646331"/>
          </a:xfrm>
          <a:prstGeom prst="rect">
            <a:avLst/>
          </a:prstGeom>
        </p:spPr>
        <p:txBody>
          <a:bodyPr wrap="square">
            <a:spAutoFit/>
          </a:bodyPr>
          <a:lstStyle/>
          <a:p>
            <a:r>
              <a:rPr lang="en-US" dirty="0" smtClean="0">
                <a:latin typeface="Times New Roman" pitchFamily="18" charset="0"/>
                <a:cs typeface="Times New Roman" pitchFamily="18" charset="0"/>
              </a:rPr>
              <a:t>Note: Variety of 10-14 models prescribed in 2009 to 2011; 3 models prescribed in 2012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672282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Width Trends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472413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66800" y="6096000"/>
            <a:ext cx="7239000" cy="646331"/>
          </a:xfrm>
          <a:prstGeom prst="rect">
            <a:avLst/>
          </a:prstGeom>
        </p:spPr>
        <p:txBody>
          <a:bodyPr wrap="square">
            <a:spAutoFit/>
          </a:bodyPr>
          <a:lstStyle/>
          <a:p>
            <a:r>
              <a:rPr lang="en-US" dirty="0" smtClean="0">
                <a:latin typeface="Times New Roman" pitchFamily="18" charset="0"/>
                <a:cs typeface="Times New Roman" pitchFamily="18" charset="0"/>
              </a:rPr>
              <a:t>Percentage of &lt;/= 14” frames for year: 2009 - </a:t>
            </a:r>
            <a:r>
              <a:rPr lang="en-US" b="1" dirty="0" smtClean="0">
                <a:latin typeface="Times New Roman" pitchFamily="18" charset="0"/>
                <a:cs typeface="Times New Roman" pitchFamily="18" charset="0"/>
              </a:rPr>
              <a:t>3.3%;</a:t>
            </a:r>
            <a:r>
              <a:rPr lang="en-US" dirty="0" smtClean="0">
                <a:latin typeface="Times New Roman" pitchFamily="18" charset="0"/>
                <a:cs typeface="Times New Roman" pitchFamily="18" charset="0"/>
              </a:rPr>
              <a:t> 2010 - </a:t>
            </a:r>
            <a:r>
              <a:rPr lang="en-US" b="1" dirty="0" smtClean="0">
                <a:latin typeface="Times New Roman" pitchFamily="18" charset="0"/>
                <a:cs typeface="Times New Roman" pitchFamily="18" charset="0"/>
              </a:rPr>
              <a:t>12.5%</a:t>
            </a:r>
            <a:r>
              <a:rPr lang="en-US" dirty="0" smtClean="0">
                <a:latin typeface="Times New Roman" pitchFamily="18" charset="0"/>
                <a:cs typeface="Times New Roman" pitchFamily="18" charset="0"/>
              </a:rPr>
              <a:t> , 2011 - </a:t>
            </a:r>
            <a:r>
              <a:rPr lang="en-US" b="1" dirty="0" smtClean="0">
                <a:latin typeface="Times New Roman" pitchFamily="18" charset="0"/>
                <a:cs typeface="Times New Roman" pitchFamily="18" charset="0"/>
              </a:rPr>
              <a:t>18%</a:t>
            </a:r>
            <a:r>
              <a:rPr lang="en-US" dirty="0" smtClean="0">
                <a:latin typeface="Times New Roman" pitchFamily="18" charset="0"/>
                <a:cs typeface="Times New Roman" pitchFamily="18" charset="0"/>
              </a:rPr>
              <a:t> , 2012 - </a:t>
            </a:r>
            <a:r>
              <a:rPr lang="en-US" b="1" dirty="0" smtClean="0">
                <a:latin typeface="Times New Roman" pitchFamily="18" charset="0"/>
                <a:cs typeface="Times New Roman" pitchFamily="18" charset="0"/>
              </a:rPr>
              <a:t>27.2%</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092873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20530019"/>
              </p:ext>
            </p:extLst>
          </p:nvPr>
        </p:nvGraphicFramePr>
        <p:xfrm>
          <a:off x="533400" y="609601"/>
          <a:ext cx="7764780" cy="5334000"/>
        </p:xfrm>
        <a:graphic>
          <a:graphicData uri="http://schemas.openxmlformats.org/drawingml/2006/table">
            <a:tbl>
              <a:tblPr firstRow="1" firstCol="1" bandRow="1">
                <a:tableStyleId>{5C22544A-7EE6-4342-B048-85BDC9FD1C3A}</a:tableStyleId>
              </a:tblPr>
              <a:tblGrid>
                <a:gridCol w="2044984"/>
                <a:gridCol w="2006064"/>
                <a:gridCol w="1856866"/>
                <a:gridCol w="1856866"/>
              </a:tblGrid>
              <a:tr h="473524">
                <a:tc gridSpan="4">
                  <a:txBody>
                    <a:bodyPr/>
                    <a:lstStyle/>
                    <a:p>
                      <a:pPr marL="0" marR="0" algn="ctr">
                        <a:lnSpc>
                          <a:spcPct val="115000"/>
                        </a:lnSpc>
                        <a:spcBef>
                          <a:spcPts val="0"/>
                        </a:spcBef>
                        <a:spcAft>
                          <a:spcPts val="0"/>
                        </a:spcAft>
                      </a:pPr>
                      <a:r>
                        <a:rPr lang="en-US" sz="1400" dirty="0" smtClean="0">
                          <a:effectLst/>
                        </a:rPr>
                        <a:t>Clients With 14” and Lower Frames</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72100">
                <a:tc gridSpan="4">
                  <a:txBody>
                    <a:bodyPr/>
                    <a:lstStyle/>
                    <a:p>
                      <a:pPr marL="0" marR="0" algn="ctr">
                        <a:lnSpc>
                          <a:spcPct val="115000"/>
                        </a:lnSpc>
                        <a:spcBef>
                          <a:spcPts val="0"/>
                        </a:spcBef>
                        <a:spcAft>
                          <a:spcPts val="0"/>
                        </a:spcAft>
                      </a:pPr>
                      <a:r>
                        <a:rPr lang="en-US" sz="1100" dirty="0">
                          <a:effectLst/>
                        </a:rPr>
                        <a:t>Averages for 22 Clients</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72100">
                <a:tc gridSpan="2">
                  <a:txBody>
                    <a:bodyPr/>
                    <a:lstStyle/>
                    <a:p>
                      <a:pPr marL="0" marR="0" algn="ctr">
                        <a:lnSpc>
                          <a:spcPct val="115000"/>
                        </a:lnSpc>
                        <a:spcBef>
                          <a:spcPts val="0"/>
                        </a:spcBef>
                        <a:spcAft>
                          <a:spcPts val="0"/>
                        </a:spcAft>
                      </a:pPr>
                      <a:r>
                        <a:rPr lang="en-US" sz="1100" dirty="0">
                          <a:effectLst/>
                        </a:rPr>
                        <a:t>Height/Weight Range of Clients</a:t>
                      </a:r>
                      <a:endParaRPr lang="en-US" sz="1100" dirty="0">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rPr>
                        <a:t>Type of Diagnosis</a:t>
                      </a:r>
                      <a:endParaRPr lang="en-US" sz="1100" dirty="0">
                        <a:effectLst/>
                        <a:latin typeface="Calibri"/>
                        <a:ea typeface="Calibri"/>
                        <a:cs typeface="Times New Roman"/>
                      </a:endParaRPr>
                    </a:p>
                  </a:txBody>
                  <a:tcPr marL="68580" marR="68580" marT="0" marB="0"/>
                </a:tc>
                <a:tc hMerge="1">
                  <a:txBody>
                    <a:bodyPr/>
                    <a:lstStyle/>
                    <a:p>
                      <a:endParaRPr lang="en-US"/>
                    </a:p>
                  </a:txBody>
                  <a:tcPr/>
                </a:tc>
              </a:tr>
              <a:tr h="372100">
                <a:tc>
                  <a:txBody>
                    <a:bodyPr/>
                    <a:lstStyle/>
                    <a:p>
                      <a:pPr marL="0" marR="0">
                        <a:lnSpc>
                          <a:spcPct val="115000"/>
                        </a:lnSpc>
                        <a:spcBef>
                          <a:spcPts val="0"/>
                        </a:spcBef>
                        <a:spcAft>
                          <a:spcPts val="0"/>
                        </a:spcAft>
                      </a:pPr>
                      <a:r>
                        <a:rPr lang="en-US" sz="1100" dirty="0">
                          <a:effectLst/>
                        </a:rPr>
                        <a:t>Average Height </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dirty="0">
                          <a:effectLst/>
                        </a:rPr>
                        <a:t>5’2”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err="1">
                          <a:effectLst/>
                        </a:rPr>
                        <a:t>Spina</a:t>
                      </a:r>
                      <a:r>
                        <a:rPr lang="en-US" sz="1100" dirty="0">
                          <a:effectLst/>
                        </a:rPr>
                        <a:t> Bifida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9</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a:effectLst/>
                        </a:rPr>
                        <a:t>Average Weight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116 lbs.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 Injury - SCI</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a:effectLst/>
                        </a:rPr>
                        <a:t>Tallest Client Height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6’5”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 Injury- SCI</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a:effectLst/>
                        </a:rPr>
                        <a:t>Tallest Client Weight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172 lbs.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Amputation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a:effectLst/>
                        </a:rPr>
                        <a:t>Shortest Client Height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3’0”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Paraplegia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767376">
                <a:tc>
                  <a:txBody>
                    <a:bodyPr/>
                    <a:lstStyle/>
                    <a:p>
                      <a:pPr marL="0" marR="0">
                        <a:lnSpc>
                          <a:spcPct val="115000"/>
                        </a:lnSpc>
                        <a:spcBef>
                          <a:spcPts val="0"/>
                        </a:spcBef>
                        <a:spcAft>
                          <a:spcPts val="0"/>
                        </a:spcAft>
                      </a:pPr>
                      <a:r>
                        <a:rPr lang="en-US" sz="1100" dirty="0">
                          <a:effectLst/>
                        </a:rPr>
                        <a:t>Shortest Client Weight</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52 lbs.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Neurological Progressive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a:effectLst/>
                        </a:rPr>
                        <a:t>Heaviest Client Height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5’4”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dirty="0">
                          <a:effectLst/>
                        </a:rPr>
                        <a:t>Heaviest Client Weight</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190 lbs.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dirty="0">
                          <a:effectLst/>
                        </a:rPr>
                        <a:t>Lightest Client Height </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52 lbs.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372100">
                <a:tc>
                  <a:txBody>
                    <a:bodyPr/>
                    <a:lstStyle/>
                    <a:p>
                      <a:pPr marL="0" marR="0">
                        <a:lnSpc>
                          <a:spcPct val="115000"/>
                        </a:lnSpc>
                        <a:spcBef>
                          <a:spcPts val="0"/>
                        </a:spcBef>
                        <a:spcAft>
                          <a:spcPts val="0"/>
                        </a:spcAft>
                      </a:pPr>
                      <a:r>
                        <a:rPr lang="en-US" sz="1100">
                          <a:effectLst/>
                        </a:rPr>
                        <a:t>Lightest Client Weight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3’0”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485383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06100019"/>
              </p:ext>
            </p:extLst>
          </p:nvPr>
        </p:nvGraphicFramePr>
        <p:xfrm>
          <a:off x="533400" y="457200"/>
          <a:ext cx="7764776" cy="5431978"/>
        </p:xfrm>
        <a:graphic>
          <a:graphicData uri="http://schemas.openxmlformats.org/drawingml/2006/table">
            <a:tbl>
              <a:tblPr firstRow="1" firstCol="1" bandRow="1">
                <a:tableStyleId>{5C22544A-7EE6-4342-B048-85BDC9FD1C3A}</a:tableStyleId>
              </a:tblPr>
              <a:tblGrid>
                <a:gridCol w="1552793"/>
                <a:gridCol w="1552793"/>
                <a:gridCol w="1552793"/>
                <a:gridCol w="1552793"/>
                <a:gridCol w="1553604"/>
              </a:tblGrid>
              <a:tr h="252536">
                <a:tc gridSpan="5">
                  <a:txBody>
                    <a:bodyPr/>
                    <a:lstStyle/>
                    <a:p>
                      <a:pPr marL="0" marR="0" algn="ctr">
                        <a:lnSpc>
                          <a:spcPct val="115000"/>
                        </a:lnSpc>
                        <a:spcBef>
                          <a:spcPts val="0"/>
                        </a:spcBef>
                        <a:spcAft>
                          <a:spcPts val="0"/>
                        </a:spcAft>
                      </a:pPr>
                      <a:r>
                        <a:rPr lang="en-US" sz="2000" dirty="0">
                          <a:effectLst/>
                        </a:rPr>
                        <a:t>Ultra-light End User Population 2009 to 2012</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536">
                <a:tc>
                  <a:txBody>
                    <a:bodyPr/>
                    <a:lstStyle/>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2009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2010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2011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Up to May 2012</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Total Clients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11</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Average Height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5’5”</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Average Weight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165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168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156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182 lbs.</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Tallest Height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6’8”</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a:effectLst/>
                        </a:rPr>
                        <a:t>5'11 </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Tallest Weight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200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201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300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230 lbs.</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Shortest Height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2’9”</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4’3”</a:t>
                      </a:r>
                      <a:endParaRPr lang="en-US" sz="1100">
                        <a:effectLst/>
                        <a:latin typeface="Calibri"/>
                        <a:ea typeface="Calibri"/>
                        <a:cs typeface="Times New Roman"/>
                      </a:endParaRPr>
                    </a:p>
                  </a:txBody>
                  <a:tcPr marL="68580" marR="68580" marT="0" marB="0"/>
                </a:tc>
              </a:tr>
              <a:tr h="252536">
                <a:tc>
                  <a:txBody>
                    <a:bodyPr/>
                    <a:lstStyle/>
                    <a:p>
                      <a:pPr marL="0" marR="0" algn="ctr">
                        <a:lnSpc>
                          <a:spcPct val="115000"/>
                        </a:lnSpc>
                        <a:spcBef>
                          <a:spcPts val="0"/>
                        </a:spcBef>
                        <a:spcAft>
                          <a:spcPts val="0"/>
                        </a:spcAft>
                      </a:pPr>
                      <a:r>
                        <a:rPr lang="en-US" sz="1200">
                          <a:effectLst/>
                        </a:rPr>
                        <a:t>Shortest Weight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52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164 lbs.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25 lbs.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70 lbs.</a:t>
                      </a:r>
                      <a:endParaRPr lang="en-US" sz="1100">
                        <a:effectLst/>
                        <a:latin typeface="Calibri"/>
                        <a:ea typeface="Calibri"/>
                        <a:cs typeface="Times New Roman"/>
                      </a:endParaRPr>
                    </a:p>
                  </a:txBody>
                  <a:tcPr marL="68580" marR="68580" marT="0" marB="0"/>
                </a:tc>
              </a:tr>
              <a:tr h="252536">
                <a:tc>
                  <a:txBody>
                    <a:bodyPr/>
                    <a:lstStyle/>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252536">
                <a:tc>
                  <a:txBody>
                    <a:bodyPr/>
                    <a:lstStyle/>
                    <a:p>
                      <a:pPr marL="0" marR="0" algn="ctr">
                        <a:lnSpc>
                          <a:spcPct val="115000"/>
                        </a:lnSpc>
                        <a:spcBef>
                          <a:spcPts val="0"/>
                        </a:spcBef>
                        <a:spcAft>
                          <a:spcPts val="0"/>
                        </a:spcAft>
                      </a:pPr>
                      <a:r>
                        <a:rPr lang="en-US" sz="1200">
                          <a:effectLst/>
                        </a:rPr>
                        <a:t>Diagnosis: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Spina Bifida</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9</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C injury-SCI</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T injury –SCI</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9</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Amputation</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Paraplegia</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r>
              <a:tr h="520441">
                <a:tc>
                  <a:txBody>
                    <a:bodyPr/>
                    <a:lstStyle/>
                    <a:p>
                      <a:pPr marL="0" marR="0">
                        <a:lnSpc>
                          <a:spcPct val="115000"/>
                        </a:lnSpc>
                        <a:spcBef>
                          <a:spcPts val="0"/>
                        </a:spcBef>
                        <a:spcAft>
                          <a:spcPts val="0"/>
                        </a:spcAft>
                      </a:pPr>
                      <a:r>
                        <a:rPr lang="en-US" sz="1200">
                          <a:effectLst/>
                        </a:rPr>
                        <a:t>Neurological Progressive</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8</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r>
              <a:tr h="520441">
                <a:tc>
                  <a:txBody>
                    <a:bodyPr/>
                    <a:lstStyle/>
                    <a:p>
                      <a:pPr marL="0" marR="0">
                        <a:lnSpc>
                          <a:spcPct val="115000"/>
                        </a:lnSpc>
                        <a:spcBef>
                          <a:spcPts val="0"/>
                        </a:spcBef>
                        <a:spcAft>
                          <a:spcPts val="0"/>
                        </a:spcAft>
                      </a:pPr>
                      <a:r>
                        <a:rPr lang="en-US" sz="1200">
                          <a:effectLst/>
                        </a:rPr>
                        <a:t>Brain Injury/ damage</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r>
              <a:tr h="252536">
                <a:tc>
                  <a:txBody>
                    <a:bodyPr/>
                    <a:lstStyle/>
                    <a:p>
                      <a:pPr marL="0" marR="0">
                        <a:lnSpc>
                          <a:spcPct val="115000"/>
                        </a:lnSpc>
                        <a:spcBef>
                          <a:spcPts val="0"/>
                        </a:spcBef>
                        <a:spcAft>
                          <a:spcPts val="0"/>
                        </a:spcAft>
                      </a:pPr>
                      <a:r>
                        <a:rPr lang="en-US" sz="1200">
                          <a:effectLst/>
                        </a:rPr>
                        <a:t>Other</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9</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dirty="0">
                          <a:effectLst/>
                        </a:rPr>
                        <a:t>1</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3290637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Learned?</a:t>
            </a:r>
            <a:endParaRPr lang="en-US" dirty="0"/>
          </a:p>
        </p:txBody>
      </p:sp>
      <p:sp>
        <p:nvSpPr>
          <p:cNvPr id="3" name="Content Placeholder 2"/>
          <p:cNvSpPr>
            <a:spLocks noGrp="1"/>
          </p:cNvSpPr>
          <p:nvPr>
            <p:ph idx="1"/>
          </p:nvPr>
        </p:nvSpPr>
        <p:spPr>
          <a:xfrm>
            <a:off x="457200" y="1600201"/>
            <a:ext cx="8229600" cy="3276599"/>
          </a:xfrm>
        </p:spPr>
        <p:txBody>
          <a:bodyPr>
            <a:normAutofit/>
          </a:bodyPr>
          <a:lstStyle/>
          <a:p>
            <a:r>
              <a:rPr lang="en-US" dirty="0" smtClean="0">
                <a:solidFill>
                  <a:srgbClr val="0070C0"/>
                </a:solidFill>
                <a:cs typeface="Times New Roman" pitchFamily="18" charset="0"/>
              </a:rPr>
              <a:t>increased </a:t>
            </a:r>
            <a:r>
              <a:rPr lang="en-US" dirty="0">
                <a:solidFill>
                  <a:srgbClr val="0070C0"/>
                </a:solidFill>
                <a:cs typeface="Times New Roman" pitchFamily="18" charset="0"/>
              </a:rPr>
              <a:t>consideration in  the prescribing of 14” </a:t>
            </a:r>
            <a:r>
              <a:rPr lang="en-US" dirty="0" smtClean="0">
                <a:solidFill>
                  <a:srgbClr val="0070C0"/>
                </a:solidFill>
                <a:cs typeface="Times New Roman" pitchFamily="18" charset="0"/>
              </a:rPr>
              <a:t>frames by </a:t>
            </a:r>
            <a:r>
              <a:rPr lang="en-US" dirty="0">
                <a:solidFill>
                  <a:srgbClr val="0070C0"/>
                </a:solidFill>
                <a:cs typeface="Times New Roman" pitchFamily="18" charset="0"/>
              </a:rPr>
              <a:t>3% to 27</a:t>
            </a:r>
            <a:r>
              <a:rPr lang="en-US" dirty="0" smtClean="0">
                <a:solidFill>
                  <a:srgbClr val="0070C0"/>
                </a:solidFill>
                <a:cs typeface="Times New Roman" pitchFamily="18" charset="0"/>
              </a:rPr>
              <a:t>% regardless of industry trends</a:t>
            </a:r>
          </a:p>
          <a:p>
            <a:r>
              <a:rPr lang="en-US" dirty="0" smtClean="0">
                <a:solidFill>
                  <a:srgbClr val="0070C0"/>
                </a:solidFill>
                <a:cs typeface="Times New Roman" pitchFamily="18" charset="0"/>
              </a:rPr>
              <a:t>Similar demographics, thus 14”W x 16”D was the cause for increased consideration on appropriate demo chairs. </a:t>
            </a:r>
          </a:p>
          <a:p>
            <a:endParaRPr lang="en-US" dirty="0"/>
          </a:p>
        </p:txBody>
      </p:sp>
    </p:spTree>
    <p:extLst>
      <p:ext uri="{BB962C8B-B14F-4D97-AF65-F5344CB8AC3E}">
        <p14:creationId xmlns:p14="http://schemas.microsoft.com/office/powerpoint/2010/main" xmlns="" val="473126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Clinical Challenges</a:t>
            </a:r>
          </a:p>
        </p:txBody>
      </p:sp>
      <p:sp>
        <p:nvSpPr>
          <p:cNvPr id="3" name="Content Placeholder 2"/>
          <p:cNvSpPr>
            <a:spLocks noGrp="1"/>
          </p:cNvSpPr>
          <p:nvPr>
            <p:ph idx="1"/>
          </p:nvPr>
        </p:nvSpPr>
        <p:spPr>
          <a:xfrm>
            <a:off x="838200" y="1905000"/>
            <a:ext cx="6019800" cy="4191000"/>
          </a:xfrm>
        </p:spPr>
        <p:txBody>
          <a:bodyPr/>
          <a:lstStyle/>
          <a:p>
            <a:pPr eaLnBrk="1" hangingPunct="1">
              <a:defRPr/>
            </a:pPr>
            <a:r>
              <a:rPr lang="en-US" dirty="0" smtClean="0">
                <a:solidFill>
                  <a:srgbClr val="0070C0"/>
                </a:solidFill>
              </a:rPr>
              <a:t>client-centered team evaluation </a:t>
            </a:r>
          </a:p>
          <a:p>
            <a:pPr eaLnBrk="1" hangingPunct="1">
              <a:defRPr/>
            </a:pPr>
            <a:r>
              <a:rPr lang="en-US" dirty="0" smtClean="0">
                <a:solidFill>
                  <a:srgbClr val="0070C0"/>
                </a:solidFill>
              </a:rPr>
              <a:t>secure funding</a:t>
            </a:r>
          </a:p>
          <a:p>
            <a:pPr eaLnBrk="1" hangingPunct="1">
              <a:defRPr/>
            </a:pPr>
            <a:r>
              <a:rPr lang="en-US" dirty="0" smtClean="0">
                <a:solidFill>
                  <a:srgbClr val="0070C0"/>
                </a:solidFill>
              </a:rPr>
              <a:t>final fitting and training</a:t>
            </a:r>
          </a:p>
          <a:p>
            <a:pPr eaLnBrk="1" hangingPunct="1">
              <a:defRPr/>
            </a:pPr>
            <a:r>
              <a:rPr lang="en-US" dirty="0" smtClean="0">
                <a:solidFill>
                  <a:srgbClr val="0070C0"/>
                </a:solidFill>
              </a:rPr>
              <a:t>more complex the technology</a:t>
            </a:r>
          </a:p>
          <a:p>
            <a:pPr eaLnBrk="1" hangingPunct="1">
              <a:defRPr/>
            </a:pPr>
            <a:r>
              <a:rPr lang="en-US" dirty="0" smtClean="0">
                <a:solidFill>
                  <a:srgbClr val="0070C0"/>
                </a:solidFill>
              </a:rPr>
              <a:t>more involved </a:t>
            </a:r>
          </a:p>
          <a:p>
            <a:pPr eaLnBrk="1" hangingPunct="1">
              <a:defRPr/>
            </a:pPr>
            <a:r>
              <a:rPr lang="en-US" dirty="0" smtClean="0">
                <a:solidFill>
                  <a:srgbClr val="0070C0"/>
                </a:solidFill>
              </a:rPr>
              <a:t>more  time consuming the training</a:t>
            </a:r>
          </a:p>
          <a:p>
            <a:pPr eaLnBrk="1" hangingPunct="1">
              <a:defRPr/>
            </a:pPr>
            <a:endParaRPr lang="en-US" dirty="0" smtClean="0"/>
          </a:p>
        </p:txBody>
      </p:sp>
      <p:pic>
        <p:nvPicPr>
          <p:cNvPr id="22532" name="Picture 6" descr="CAT_Summer_2006 005"/>
          <p:cNvPicPr>
            <a:picLocks noChangeAspect="1" noChangeArrowheads="1"/>
          </p:cNvPicPr>
          <p:nvPr/>
        </p:nvPicPr>
        <p:blipFill>
          <a:blip r:embed="rId3" cstate="print"/>
          <a:srcRect/>
          <a:stretch>
            <a:fillRect/>
          </a:stretch>
        </p:blipFill>
        <p:spPr bwMode="auto">
          <a:xfrm>
            <a:off x="6934200" y="4343400"/>
            <a:ext cx="1981200" cy="2079625"/>
          </a:xfrm>
          <a:prstGeom prst="rect">
            <a:avLst/>
          </a:prstGeom>
          <a:noFill/>
          <a:ln w="9525">
            <a:noFill/>
            <a:miter lim="800000"/>
            <a:headEnd/>
            <a:tailEnd/>
          </a:ln>
        </p:spPr>
      </p:pic>
      <p:pic>
        <p:nvPicPr>
          <p:cNvPr id="22533" name="Picture 4"/>
          <p:cNvPicPr>
            <a:picLocks noChangeAspect="1" noChangeArrowheads="1"/>
          </p:cNvPicPr>
          <p:nvPr/>
        </p:nvPicPr>
        <p:blipFill>
          <a:blip r:embed="rId4" cstate="print"/>
          <a:srcRect/>
          <a:stretch>
            <a:fillRect/>
          </a:stretch>
        </p:blipFill>
        <p:spPr bwMode="auto">
          <a:xfrm>
            <a:off x="6858000" y="1726129"/>
            <a:ext cx="2035175" cy="23886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685800"/>
          </a:xfrm>
        </p:spPr>
        <p:txBody>
          <a:bodyPr>
            <a:normAutofit fontScale="90000"/>
          </a:bodyPr>
          <a:lstStyle/>
          <a:p>
            <a:pPr eaLnBrk="1" hangingPunct="1">
              <a:defRPr/>
            </a:pPr>
            <a:r>
              <a:rPr lang="en-US" dirty="0" smtClean="0"/>
              <a:t>Virtual Seating Coach (VSC)</a:t>
            </a:r>
            <a:endParaRPr lang="en-US" dirty="0"/>
          </a:p>
        </p:txBody>
      </p:sp>
      <p:sp>
        <p:nvSpPr>
          <p:cNvPr id="3" name="Content Placeholder 2"/>
          <p:cNvSpPr>
            <a:spLocks noGrp="1"/>
          </p:cNvSpPr>
          <p:nvPr>
            <p:ph sz="quarter" idx="1"/>
          </p:nvPr>
        </p:nvSpPr>
        <p:spPr>
          <a:xfrm>
            <a:off x="228600" y="1447800"/>
            <a:ext cx="5257800" cy="4876800"/>
          </a:xfrm>
        </p:spPr>
        <p:txBody>
          <a:bodyPr>
            <a:normAutofit/>
          </a:bodyPr>
          <a:lstStyle/>
          <a:p>
            <a:pPr eaLnBrk="1" hangingPunct="1">
              <a:defRPr/>
            </a:pPr>
            <a:r>
              <a:rPr lang="en-US" dirty="0" smtClean="0">
                <a:solidFill>
                  <a:srgbClr val="0070C0"/>
                </a:solidFill>
              </a:rPr>
              <a:t>Functions:</a:t>
            </a:r>
          </a:p>
          <a:p>
            <a:pPr lvl="1" eaLnBrk="1" hangingPunct="1">
              <a:defRPr/>
            </a:pPr>
            <a:r>
              <a:rPr lang="en-US" dirty="0" smtClean="0">
                <a:solidFill>
                  <a:srgbClr val="0070C0"/>
                </a:solidFill>
              </a:rPr>
              <a:t>Monitor and Record</a:t>
            </a:r>
          </a:p>
          <a:p>
            <a:pPr lvl="2" eaLnBrk="1" hangingPunct="1">
              <a:defRPr/>
            </a:pPr>
            <a:r>
              <a:rPr lang="en-US" dirty="0" smtClean="0">
                <a:solidFill>
                  <a:srgbClr val="0070C0"/>
                </a:solidFill>
              </a:rPr>
              <a:t>Power seat function and wheelchair usage</a:t>
            </a:r>
          </a:p>
          <a:p>
            <a:pPr lvl="2" eaLnBrk="1" hangingPunct="1">
              <a:defRPr/>
            </a:pPr>
            <a:r>
              <a:rPr lang="en-US" dirty="0" smtClean="0">
                <a:solidFill>
                  <a:srgbClr val="0070C0"/>
                </a:solidFill>
              </a:rPr>
              <a:t>Interaction with VSC</a:t>
            </a:r>
          </a:p>
          <a:p>
            <a:pPr lvl="1" eaLnBrk="1" hangingPunct="1">
              <a:defRPr/>
            </a:pPr>
            <a:r>
              <a:rPr lang="en-US" dirty="0" smtClean="0">
                <a:solidFill>
                  <a:srgbClr val="0070C0"/>
                </a:solidFill>
              </a:rPr>
              <a:t>Remind</a:t>
            </a:r>
          </a:p>
          <a:p>
            <a:pPr lvl="2" eaLnBrk="1" hangingPunct="1">
              <a:defRPr/>
            </a:pPr>
            <a:r>
              <a:rPr lang="en-US" dirty="0" smtClean="0">
                <a:solidFill>
                  <a:srgbClr val="0070C0"/>
                </a:solidFill>
              </a:rPr>
              <a:t>Pressure relief</a:t>
            </a:r>
          </a:p>
          <a:p>
            <a:pPr lvl="2" eaLnBrk="1" hangingPunct="1">
              <a:defRPr/>
            </a:pPr>
            <a:r>
              <a:rPr lang="en-US" dirty="0" smtClean="0">
                <a:solidFill>
                  <a:srgbClr val="0070C0"/>
                </a:solidFill>
              </a:rPr>
              <a:t>Usage safety</a:t>
            </a:r>
          </a:p>
          <a:p>
            <a:pPr lvl="1" eaLnBrk="1" hangingPunct="1">
              <a:defRPr/>
            </a:pPr>
            <a:r>
              <a:rPr lang="en-US" dirty="0" smtClean="0">
                <a:solidFill>
                  <a:srgbClr val="0070C0"/>
                </a:solidFill>
              </a:rPr>
              <a:t>Report</a:t>
            </a:r>
          </a:p>
          <a:p>
            <a:pPr lvl="2" eaLnBrk="1" hangingPunct="1">
              <a:defRPr/>
            </a:pPr>
            <a:r>
              <a:rPr lang="en-US" dirty="0" smtClean="0">
                <a:solidFill>
                  <a:srgbClr val="0070C0"/>
                </a:solidFill>
              </a:rPr>
              <a:t>For clinicians</a:t>
            </a:r>
          </a:p>
          <a:p>
            <a:pPr eaLnBrk="1" hangingPunct="1">
              <a:defRPr/>
            </a:pPr>
            <a:r>
              <a:rPr lang="en-US" dirty="0" smtClean="0">
                <a:solidFill>
                  <a:srgbClr val="0070C0"/>
                </a:solidFill>
              </a:rPr>
              <a:t>Conventional power wheelchair</a:t>
            </a:r>
          </a:p>
          <a:p>
            <a:pPr lvl="1" eaLnBrk="1" hangingPunct="1">
              <a:defRPr/>
            </a:pPr>
            <a:r>
              <a:rPr lang="en-US" dirty="0" smtClean="0">
                <a:solidFill>
                  <a:srgbClr val="0070C0"/>
                </a:solidFill>
              </a:rPr>
              <a:t>Current: instrumented system</a:t>
            </a:r>
          </a:p>
          <a:p>
            <a:pPr lvl="1" eaLnBrk="1" hangingPunct="1">
              <a:defRPr/>
            </a:pPr>
            <a:r>
              <a:rPr lang="en-US" dirty="0" smtClean="0">
                <a:solidFill>
                  <a:srgbClr val="0070C0"/>
                </a:solidFill>
              </a:rPr>
              <a:t>Future: add-on system</a:t>
            </a:r>
            <a:endParaRPr lang="en-US" dirty="0">
              <a:solidFill>
                <a:srgbClr val="0070C0"/>
              </a:solidFill>
            </a:endParaRPr>
          </a:p>
        </p:txBody>
      </p:sp>
      <p:pic>
        <p:nvPicPr>
          <p:cNvPr id="28676" name="Picture 3" descr="C:\Documents and Settings\liuh\My Documents\My Dropbox\HERL\Pervasive Tech Conference 2011\Hardware Diagram.jpg"/>
          <p:cNvPicPr>
            <a:picLocks noChangeAspect="1"/>
          </p:cNvPicPr>
          <p:nvPr/>
        </p:nvPicPr>
        <p:blipFill>
          <a:blip r:embed="rId3" cstate="print"/>
          <a:srcRect t="9399" b="8200"/>
          <a:stretch>
            <a:fillRect/>
          </a:stretch>
        </p:blipFill>
        <p:spPr bwMode="auto">
          <a:xfrm>
            <a:off x="5410200" y="1143000"/>
            <a:ext cx="3424238" cy="2819400"/>
          </a:xfrm>
          <a:prstGeom prst="rect">
            <a:avLst/>
          </a:prstGeom>
          <a:noFill/>
          <a:ln w="9525">
            <a:noFill/>
            <a:miter lim="800000"/>
            <a:headEnd/>
            <a:tailEnd/>
          </a:ln>
        </p:spPr>
      </p:pic>
      <p:pic>
        <p:nvPicPr>
          <p:cNvPr id="28677" name="Picture 1" descr="VC site visit 002-scaled_labeled"/>
          <p:cNvPicPr>
            <a:picLocks noChangeAspect="1" noChangeArrowheads="1"/>
          </p:cNvPicPr>
          <p:nvPr/>
        </p:nvPicPr>
        <p:blipFill>
          <a:blip r:embed="rId4" cstate="print"/>
          <a:srcRect/>
          <a:stretch>
            <a:fillRect/>
          </a:stretch>
        </p:blipFill>
        <p:spPr bwMode="auto">
          <a:xfrm>
            <a:off x="4343400" y="3886200"/>
            <a:ext cx="2438400" cy="274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685800"/>
          </a:xfrm>
        </p:spPr>
        <p:txBody>
          <a:bodyPr>
            <a:normAutofit fontScale="90000"/>
          </a:bodyPr>
          <a:lstStyle/>
          <a:p>
            <a:pPr eaLnBrk="1" hangingPunct="1">
              <a:defRPr/>
            </a:pPr>
            <a:r>
              <a:rPr lang="en-US" dirty="0" smtClean="0"/>
              <a:t>Virtual Seating Coach (VSC)</a:t>
            </a:r>
            <a:endParaRPr lang="en-US" dirty="0"/>
          </a:p>
        </p:txBody>
      </p:sp>
      <p:sp>
        <p:nvSpPr>
          <p:cNvPr id="3" name="Content Placeholder 2"/>
          <p:cNvSpPr>
            <a:spLocks noGrp="1"/>
          </p:cNvSpPr>
          <p:nvPr>
            <p:ph sz="quarter" idx="1"/>
          </p:nvPr>
        </p:nvSpPr>
        <p:spPr>
          <a:xfrm>
            <a:off x="304800" y="1143000"/>
            <a:ext cx="7696200" cy="1981200"/>
          </a:xfrm>
        </p:spPr>
        <p:txBody>
          <a:bodyPr>
            <a:normAutofit/>
          </a:bodyPr>
          <a:lstStyle/>
          <a:p>
            <a:pPr eaLnBrk="1" hangingPunct="1">
              <a:defRPr/>
            </a:pPr>
            <a:r>
              <a:rPr lang="en-US" dirty="0" smtClean="0"/>
              <a:t>User can personalize display effects</a:t>
            </a:r>
          </a:p>
          <a:p>
            <a:pPr eaLnBrk="1" hangingPunct="1">
              <a:defRPr/>
            </a:pPr>
            <a:endParaRPr lang="en-US" dirty="0"/>
          </a:p>
        </p:txBody>
      </p:sp>
      <p:pic>
        <p:nvPicPr>
          <p:cNvPr id="4" name="Picture 3" descr="S:\Protocols2.0\Cooper 164 Virtual Coach\Education Materials\VSC User Guide\Home page_mode select.jpg"/>
          <p:cNvPicPr>
            <a:picLocks noChangeAspect="1"/>
          </p:cNvPicPr>
          <p:nvPr/>
        </p:nvPicPr>
        <p:blipFill>
          <a:blip r:embed="rId3" cstate="print"/>
          <a:srcRect/>
          <a:stretch>
            <a:fillRect/>
          </a:stretch>
        </p:blipFill>
        <p:spPr bwMode="auto">
          <a:xfrm>
            <a:off x="381000" y="1905000"/>
            <a:ext cx="2443163" cy="1828800"/>
          </a:xfrm>
          <a:prstGeom prst="rect">
            <a:avLst/>
          </a:prstGeom>
          <a:noFill/>
          <a:effectLst>
            <a:outerShdw blurRad="88900" dist="63500" dir="2700000" algn="ctr" rotWithShape="0">
              <a:srgbClr val="000000">
                <a:alpha val="65000"/>
              </a:srgbClr>
            </a:outerShdw>
          </a:effectLst>
        </p:spPr>
      </p:pic>
      <p:pic>
        <p:nvPicPr>
          <p:cNvPr id="5" name="Picture 4" descr="S:\Protocols2.0\Cooper 164 Virtual Coach\Education Materials\VSC User Guide\setting page.jpg"/>
          <p:cNvPicPr>
            <a:picLocks noChangeAspect="1"/>
          </p:cNvPicPr>
          <p:nvPr/>
        </p:nvPicPr>
        <p:blipFill>
          <a:blip r:embed="rId4" cstate="print"/>
          <a:srcRect/>
          <a:stretch>
            <a:fillRect/>
          </a:stretch>
        </p:blipFill>
        <p:spPr bwMode="auto">
          <a:xfrm>
            <a:off x="2362200" y="2895600"/>
            <a:ext cx="3154363" cy="2362200"/>
          </a:xfrm>
          <a:prstGeom prst="rect">
            <a:avLst/>
          </a:prstGeom>
          <a:ln>
            <a:noFill/>
          </a:ln>
          <a:effectLst>
            <a:outerShdw blurRad="88900" dist="63500" dir="2700000" algn="tl" rotWithShape="0">
              <a:srgbClr val="333333">
                <a:alpha val="65000"/>
              </a:srgbClr>
            </a:outerShdw>
          </a:effectLst>
        </p:spPr>
      </p:pic>
      <p:pic>
        <p:nvPicPr>
          <p:cNvPr id="6" name="Picture 5" descr="S:\Protocols2.0\Cooper 164 Virtual Coach\Education Materials\VSC User Guide\modality seeting.JPG"/>
          <p:cNvPicPr>
            <a:picLocks noChangeAspect="1"/>
          </p:cNvPicPr>
          <p:nvPr/>
        </p:nvPicPr>
        <p:blipFill>
          <a:blip r:embed="rId5" cstate="print">
            <a:lum contrast="-10000"/>
          </a:blip>
          <a:srcRect/>
          <a:stretch>
            <a:fillRect/>
          </a:stretch>
        </p:blipFill>
        <p:spPr bwMode="auto">
          <a:xfrm>
            <a:off x="4953000" y="3733800"/>
            <a:ext cx="4038600" cy="3028950"/>
          </a:xfrm>
          <a:prstGeom prst="rect">
            <a:avLst/>
          </a:prstGeom>
          <a:noFill/>
          <a:effectLst>
            <a:outerShdw blurRad="88900" dist="63500" dir="2700000" algn="ctr" rotWithShape="0">
              <a:srgbClr val="000000">
                <a:alpha val="65000"/>
              </a:srgbClr>
            </a:outerShdw>
          </a:effectLst>
        </p:spPr>
      </p:pic>
      <p:sp>
        <p:nvSpPr>
          <p:cNvPr id="31751"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52" name="Rectangle 1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1" hangingPunct="1"/>
            <a:endParaRPr lang="en-US" altLang="zh-TW" sz="900">
              <a:latin typeface="Times New Roman" pitchFamily="18" charset="0"/>
              <a:ea typeface="新細明體" charset="-120"/>
              <a:cs typeface="Times New Roman" pitchFamily="18" charset="0"/>
            </a:endParaRPr>
          </a:p>
          <a:p>
            <a:r>
              <a:rPr lang="en-US" altLang="zh-TW" sz="900">
                <a:latin typeface="Times New Roman" pitchFamily="18" charset="0"/>
                <a:ea typeface="新細明體" charset="-120"/>
                <a:cs typeface="Times New Roman" pitchFamily="18" charset="0"/>
              </a:rPr>
              <a:t> </a:t>
            </a:r>
            <a:endParaRPr lang="en-US" altLang="zh-TW">
              <a:ea typeface="新細明體" charset="-120"/>
              <a:cs typeface="Times New Roman" pitchFamily="18" charset="0"/>
            </a:endParaRPr>
          </a:p>
        </p:txBody>
      </p:sp>
      <p:sp>
        <p:nvSpPr>
          <p:cNvPr id="31753" name="Rectangle 12"/>
          <p:cNvSpPr>
            <a:spLocks noChangeArrowheads="1"/>
          </p:cNvSpPr>
          <p:nvPr/>
        </p:nvSpPr>
        <p:spPr bwMode="auto">
          <a:xfrm>
            <a:off x="0" y="4981575"/>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10" name="Rounded Rectangle 9"/>
          <p:cNvSpPr/>
          <p:nvPr/>
        </p:nvSpPr>
        <p:spPr>
          <a:xfrm>
            <a:off x="1600200" y="2743200"/>
            <a:ext cx="457200" cy="4572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5" name="TextBox 10"/>
          <p:cNvSpPr txBox="1">
            <a:spLocks noChangeArrowheads="1"/>
          </p:cNvSpPr>
          <p:nvPr/>
        </p:nvSpPr>
        <p:spPr bwMode="auto">
          <a:xfrm>
            <a:off x="304800" y="3733800"/>
            <a:ext cx="1676400" cy="369888"/>
          </a:xfrm>
          <a:prstGeom prst="rect">
            <a:avLst/>
          </a:prstGeom>
          <a:noFill/>
          <a:ln w="9525">
            <a:noFill/>
            <a:miter lim="800000"/>
            <a:headEnd/>
            <a:tailEnd/>
          </a:ln>
        </p:spPr>
        <p:txBody>
          <a:bodyPr>
            <a:spAutoFit/>
          </a:bodyPr>
          <a:lstStyle/>
          <a:p>
            <a:r>
              <a:rPr lang="en-US"/>
              <a:t>Desktop page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srcRect/>
          <a:stretch>
            <a:fillRect/>
          </a:stretch>
        </p:blipFill>
        <p:spPr bwMode="auto">
          <a:xfrm>
            <a:off x="152400" y="3730625"/>
            <a:ext cx="4419600" cy="3127375"/>
          </a:xfrm>
          <a:prstGeom prst="rect">
            <a:avLst/>
          </a:prstGeom>
          <a:noFill/>
          <a:ln w="9525">
            <a:noFill/>
            <a:miter lim="800000"/>
            <a:headEnd/>
            <a:tailEnd/>
          </a:ln>
        </p:spPr>
      </p:pic>
      <p:pic>
        <p:nvPicPr>
          <p:cNvPr id="36867" name="Picture 6"/>
          <p:cNvPicPr>
            <a:picLocks noChangeAspect="1" noChangeArrowheads="1"/>
          </p:cNvPicPr>
          <p:nvPr/>
        </p:nvPicPr>
        <p:blipFill>
          <a:blip r:embed="rId4" cstate="print"/>
          <a:srcRect/>
          <a:stretch>
            <a:fillRect/>
          </a:stretch>
        </p:blipFill>
        <p:spPr bwMode="auto">
          <a:xfrm>
            <a:off x="152400" y="609600"/>
            <a:ext cx="4416425" cy="3124200"/>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4572000" y="609600"/>
            <a:ext cx="4391025" cy="3103563"/>
          </a:xfrm>
          <a:prstGeom prst="rect">
            <a:avLst/>
          </a:prstGeom>
          <a:noFill/>
          <a:ln w="9525">
            <a:noFill/>
            <a:miter lim="800000"/>
            <a:headEnd/>
            <a:tailEnd/>
          </a:ln>
        </p:spPr>
      </p:pic>
      <p:pic>
        <p:nvPicPr>
          <p:cNvPr id="2057" name="Picture 9"/>
          <p:cNvPicPr>
            <a:picLocks noChangeAspect="1" noChangeArrowheads="1"/>
          </p:cNvPicPr>
          <p:nvPr/>
        </p:nvPicPr>
        <p:blipFill>
          <a:blip r:embed="rId6" cstate="print"/>
          <a:srcRect/>
          <a:stretch>
            <a:fillRect/>
          </a:stretch>
        </p:blipFill>
        <p:spPr bwMode="auto">
          <a:xfrm>
            <a:off x="4564063" y="3733800"/>
            <a:ext cx="4427537" cy="3124200"/>
          </a:xfrm>
          <a:prstGeom prst="rect">
            <a:avLst/>
          </a:prstGeom>
          <a:noFill/>
          <a:ln w="9525">
            <a:noFill/>
            <a:miter lim="800000"/>
            <a:headEnd/>
            <a:tailEnd/>
          </a:ln>
        </p:spPr>
      </p:pic>
      <p:sp>
        <p:nvSpPr>
          <p:cNvPr id="36870" name="TextBox 17"/>
          <p:cNvSpPr txBox="1">
            <a:spLocks noChangeArrowheads="1"/>
          </p:cNvSpPr>
          <p:nvPr/>
        </p:nvSpPr>
        <p:spPr bwMode="auto">
          <a:xfrm>
            <a:off x="457200" y="381000"/>
            <a:ext cx="2133600" cy="461963"/>
          </a:xfrm>
          <a:prstGeom prst="rect">
            <a:avLst/>
          </a:prstGeom>
          <a:noFill/>
          <a:ln w="9525">
            <a:noFill/>
            <a:miter lim="800000"/>
            <a:headEnd/>
            <a:tailEnd/>
          </a:ln>
        </p:spPr>
        <p:txBody>
          <a:bodyPr>
            <a:spAutoFit/>
          </a:bodyPr>
          <a:lstStyle/>
          <a:p>
            <a:r>
              <a:rPr lang="en-US" sz="1200" b="1">
                <a:cs typeface="Arial" charset="0"/>
              </a:rPr>
              <a:t>Limited Upper Limb Function</a:t>
            </a:r>
          </a:p>
        </p:txBody>
      </p:sp>
      <p:sp>
        <p:nvSpPr>
          <p:cNvPr id="36871" name="TextBox 18"/>
          <p:cNvSpPr txBox="1">
            <a:spLocks noChangeArrowheads="1"/>
          </p:cNvSpPr>
          <p:nvPr/>
        </p:nvSpPr>
        <p:spPr bwMode="auto">
          <a:xfrm>
            <a:off x="2514600" y="381000"/>
            <a:ext cx="2209800" cy="276225"/>
          </a:xfrm>
          <a:prstGeom prst="rect">
            <a:avLst/>
          </a:prstGeom>
          <a:noFill/>
          <a:ln w="9525">
            <a:noFill/>
            <a:miter lim="800000"/>
            <a:headEnd/>
            <a:tailEnd/>
          </a:ln>
        </p:spPr>
        <p:txBody>
          <a:bodyPr>
            <a:spAutoFit/>
          </a:bodyPr>
          <a:lstStyle/>
          <a:p>
            <a:r>
              <a:rPr lang="en-US" sz="1200" b="1">
                <a:cs typeface="Arial" charset="0"/>
              </a:rPr>
              <a:t>Good Upper Limb Function</a:t>
            </a:r>
          </a:p>
        </p:txBody>
      </p:sp>
      <p:sp>
        <p:nvSpPr>
          <p:cNvPr id="20" name="TextBox 19"/>
          <p:cNvSpPr txBox="1">
            <a:spLocks noChangeArrowheads="1"/>
          </p:cNvSpPr>
          <p:nvPr/>
        </p:nvSpPr>
        <p:spPr bwMode="auto">
          <a:xfrm>
            <a:off x="4876800" y="381000"/>
            <a:ext cx="2133600" cy="461963"/>
          </a:xfrm>
          <a:prstGeom prst="rect">
            <a:avLst/>
          </a:prstGeom>
          <a:noFill/>
          <a:ln w="9525">
            <a:noFill/>
            <a:miter lim="800000"/>
            <a:headEnd/>
            <a:tailEnd/>
          </a:ln>
        </p:spPr>
        <p:txBody>
          <a:bodyPr>
            <a:spAutoFit/>
          </a:bodyPr>
          <a:lstStyle/>
          <a:p>
            <a:r>
              <a:rPr lang="en-US" sz="1200" b="1">
                <a:cs typeface="Arial" charset="0"/>
              </a:rPr>
              <a:t>Limited Upper Limb Function</a:t>
            </a:r>
          </a:p>
        </p:txBody>
      </p:sp>
      <p:sp>
        <p:nvSpPr>
          <p:cNvPr id="21" name="TextBox 20"/>
          <p:cNvSpPr txBox="1">
            <a:spLocks noChangeArrowheads="1"/>
          </p:cNvSpPr>
          <p:nvPr/>
        </p:nvSpPr>
        <p:spPr bwMode="auto">
          <a:xfrm>
            <a:off x="6934200" y="381000"/>
            <a:ext cx="2209800" cy="276225"/>
          </a:xfrm>
          <a:prstGeom prst="rect">
            <a:avLst/>
          </a:prstGeom>
          <a:noFill/>
          <a:ln w="9525">
            <a:noFill/>
            <a:miter lim="800000"/>
            <a:headEnd/>
            <a:tailEnd/>
          </a:ln>
        </p:spPr>
        <p:txBody>
          <a:bodyPr>
            <a:spAutoFit/>
          </a:bodyPr>
          <a:lstStyle/>
          <a:p>
            <a:r>
              <a:rPr lang="en-US" sz="1200" b="1">
                <a:cs typeface="Arial" charset="0"/>
              </a:rPr>
              <a:t>Good Upper Limb Function</a:t>
            </a:r>
          </a:p>
        </p:txBody>
      </p:sp>
      <p:sp>
        <p:nvSpPr>
          <p:cNvPr id="12" name="Rectangle 11"/>
          <p:cNvSpPr/>
          <p:nvPr/>
        </p:nvSpPr>
        <p:spPr>
          <a:xfrm>
            <a:off x="609600" y="685800"/>
            <a:ext cx="15240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cs typeface="Arial" pitchFamily="34" charset="0"/>
              </a:rPr>
              <a:t>Tilt</a:t>
            </a:r>
          </a:p>
        </p:txBody>
      </p:sp>
      <p:sp>
        <p:nvSpPr>
          <p:cNvPr id="13" name="Rectangle 12"/>
          <p:cNvSpPr/>
          <p:nvPr/>
        </p:nvSpPr>
        <p:spPr>
          <a:xfrm>
            <a:off x="5029200" y="3810000"/>
            <a:ext cx="1676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cs typeface="Arial" pitchFamily="34" charset="0"/>
              </a:rPr>
              <a:t>Seat Elevation</a:t>
            </a:r>
          </a:p>
        </p:txBody>
      </p:sp>
      <p:sp>
        <p:nvSpPr>
          <p:cNvPr id="14" name="Rectangle 13"/>
          <p:cNvSpPr/>
          <p:nvPr/>
        </p:nvSpPr>
        <p:spPr>
          <a:xfrm>
            <a:off x="609600" y="3810000"/>
            <a:ext cx="16002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cs typeface="Arial" pitchFamily="34" charset="0"/>
              </a:rPr>
              <a:t>Leg Elevation</a:t>
            </a:r>
          </a:p>
        </p:txBody>
      </p:sp>
      <p:sp>
        <p:nvSpPr>
          <p:cNvPr id="15" name="Rectangle 14"/>
          <p:cNvSpPr/>
          <p:nvPr/>
        </p:nvSpPr>
        <p:spPr>
          <a:xfrm>
            <a:off x="5029200" y="685800"/>
            <a:ext cx="15240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cs typeface="Arial" pitchFamily="34" charset="0"/>
              </a:rPr>
              <a:t>Recline</a:t>
            </a:r>
          </a:p>
        </p:txBody>
      </p:sp>
      <p:sp>
        <p:nvSpPr>
          <p:cNvPr id="16" name="Rectangle 15"/>
          <p:cNvSpPr/>
          <p:nvPr/>
        </p:nvSpPr>
        <p:spPr>
          <a:xfrm>
            <a:off x="0" y="0"/>
            <a:ext cx="26670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Duration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eaLnBrk="1" hangingPunct="1">
              <a:defRPr/>
            </a:pPr>
            <a:r>
              <a:rPr lang="en-US" sz="3600" smtClean="0">
                <a:effectLst>
                  <a:outerShdw blurRad="38100" dist="38100" dir="2700000" algn="tl">
                    <a:srgbClr val="C0C0C0"/>
                  </a:outerShdw>
                </a:effectLst>
              </a:rPr>
              <a:t>Quality Measure In Service Delivery of Mobility Devices </a:t>
            </a:r>
            <a:r>
              <a:rPr lang="en-US" sz="2400" smtClean="0">
                <a:effectLst>
                  <a:outerShdw blurRad="38100" dist="38100" dir="2700000" algn="tl">
                    <a:srgbClr val="C0C0C0"/>
                  </a:outerShdw>
                </a:effectLst>
              </a:rPr>
              <a:t>(R</a:t>
            </a:r>
            <a:r>
              <a:rPr lang="en-US" sz="2000" smtClean="0">
                <a:effectLst>
                  <a:outerShdw blurRad="38100" dist="38100" dir="2700000" algn="tl">
                    <a:srgbClr val="C0C0C0"/>
                  </a:outerShdw>
                </a:effectLst>
              </a:rPr>
              <a:t>ESNA 2009)</a:t>
            </a:r>
          </a:p>
        </p:txBody>
      </p:sp>
      <p:sp>
        <p:nvSpPr>
          <p:cNvPr id="39939" name="Rectangle 3"/>
          <p:cNvSpPr>
            <a:spLocks noGrp="1" noChangeArrowheads="1"/>
          </p:cNvSpPr>
          <p:nvPr>
            <p:ph type="body" idx="1"/>
          </p:nvPr>
        </p:nvSpPr>
        <p:spPr>
          <a:xfrm>
            <a:off x="685800" y="1828800"/>
            <a:ext cx="5029200" cy="4572000"/>
          </a:xfrm>
        </p:spPr>
        <p:txBody>
          <a:bodyPr/>
          <a:lstStyle/>
          <a:p>
            <a:pPr lvl="1">
              <a:spcBef>
                <a:spcPct val="0"/>
              </a:spcBef>
              <a:buClrTx/>
              <a:buSzTx/>
              <a:buFontTx/>
              <a:buNone/>
            </a:pPr>
            <a:endParaRPr lang="en-US" sz="1500" smtClean="0"/>
          </a:p>
          <a:p>
            <a:pPr lvl="1">
              <a:spcBef>
                <a:spcPct val="0"/>
              </a:spcBef>
              <a:buClrTx/>
              <a:buSzTx/>
              <a:buFontTx/>
              <a:buChar char="•"/>
            </a:pPr>
            <a:r>
              <a:rPr lang="en-US" sz="2200" b="1" smtClean="0">
                <a:solidFill>
                  <a:schemeClr val="tx2"/>
                </a:solidFill>
                <a:latin typeface="Garamond" pitchFamily="18" charset="0"/>
              </a:rPr>
              <a:t>Goal:  </a:t>
            </a:r>
          </a:p>
          <a:p>
            <a:pPr lvl="3">
              <a:spcBef>
                <a:spcPct val="0"/>
              </a:spcBef>
              <a:buClrTx/>
              <a:buSzTx/>
              <a:buFontTx/>
              <a:buChar char="•"/>
            </a:pPr>
            <a:r>
              <a:rPr lang="en-US" b="1" smtClean="0">
                <a:solidFill>
                  <a:schemeClr val="tx2"/>
                </a:solidFill>
                <a:latin typeface="Garamond" pitchFamily="18" charset="0"/>
              </a:rPr>
              <a:t>determine how much time is taken for delivery of mobility devices</a:t>
            </a:r>
          </a:p>
          <a:p>
            <a:pPr lvl="1">
              <a:spcBef>
                <a:spcPct val="0"/>
              </a:spcBef>
              <a:buClrTx/>
              <a:buSzTx/>
              <a:buFontTx/>
              <a:buChar char="•"/>
            </a:pPr>
            <a:r>
              <a:rPr lang="en-US" sz="2200" b="1" smtClean="0">
                <a:solidFill>
                  <a:schemeClr val="tx2"/>
                </a:solidFill>
                <a:latin typeface="Garamond" pitchFamily="18" charset="0"/>
              </a:rPr>
              <a:t>Target:</a:t>
            </a:r>
          </a:p>
          <a:p>
            <a:pPr lvl="3">
              <a:spcBef>
                <a:spcPct val="0"/>
              </a:spcBef>
              <a:buClrTx/>
              <a:buSzTx/>
              <a:buFontTx/>
              <a:buChar char="•"/>
            </a:pPr>
            <a:r>
              <a:rPr lang="en-US" b="1" smtClean="0">
                <a:solidFill>
                  <a:schemeClr val="tx2"/>
                </a:solidFill>
                <a:latin typeface="Garamond" pitchFamily="18" charset="0"/>
              </a:rPr>
              <a:t>under 100 days from the initial visit to the final delivery of the mobility device.</a:t>
            </a:r>
          </a:p>
          <a:p>
            <a:pPr lvl="1">
              <a:spcBef>
                <a:spcPct val="0"/>
              </a:spcBef>
              <a:buClrTx/>
              <a:buSzTx/>
              <a:buFontTx/>
              <a:buChar char="•"/>
            </a:pPr>
            <a:r>
              <a:rPr lang="en-US" sz="2200" b="1" smtClean="0">
                <a:solidFill>
                  <a:schemeClr val="tx2"/>
                </a:solidFill>
                <a:latin typeface="Garamond" pitchFamily="18" charset="0"/>
              </a:rPr>
              <a:t>Evaluate:</a:t>
            </a:r>
          </a:p>
          <a:p>
            <a:pPr lvl="3">
              <a:spcBef>
                <a:spcPct val="0"/>
              </a:spcBef>
              <a:buClrTx/>
              <a:buSzTx/>
              <a:buFontTx/>
              <a:buChar char="•"/>
            </a:pPr>
            <a:r>
              <a:rPr lang="en-US" b="1" smtClean="0">
                <a:solidFill>
                  <a:schemeClr val="tx2"/>
                </a:solidFill>
                <a:latin typeface="Garamond" pitchFamily="18" charset="0"/>
              </a:rPr>
              <a:t>How close the target timeline is met</a:t>
            </a:r>
          </a:p>
          <a:p>
            <a:pPr lvl="3">
              <a:spcBef>
                <a:spcPct val="0"/>
              </a:spcBef>
              <a:buClrTx/>
              <a:buSzTx/>
              <a:buFontTx/>
              <a:buChar char="•"/>
            </a:pPr>
            <a:r>
              <a:rPr lang="en-US" b="1" smtClean="0">
                <a:solidFill>
                  <a:schemeClr val="tx2"/>
                </a:solidFill>
                <a:latin typeface="Garamond" pitchFamily="18" charset="0"/>
              </a:rPr>
              <a:t>the efficiency of a service delivery organization</a:t>
            </a:r>
          </a:p>
          <a:p>
            <a:pPr eaLnBrk="1" hangingPunct="1"/>
            <a:endParaRPr lang="en-US" sz="2600" b="1" smtClean="0">
              <a:solidFill>
                <a:schemeClr val="tx2"/>
              </a:solidFill>
              <a:latin typeface="Garamond" pitchFamily="18" charset="0"/>
            </a:endParaRPr>
          </a:p>
        </p:txBody>
      </p:sp>
      <p:sp>
        <p:nvSpPr>
          <p:cNvPr id="39940" name="Text Box 4"/>
          <p:cNvSpPr txBox="1">
            <a:spLocks noChangeArrowheads="1"/>
          </p:cNvSpPr>
          <p:nvPr/>
        </p:nvSpPr>
        <p:spPr bwMode="auto">
          <a:xfrm>
            <a:off x="7299325" y="3541713"/>
            <a:ext cx="184150" cy="366712"/>
          </a:xfrm>
          <a:prstGeom prst="rect">
            <a:avLst/>
          </a:prstGeom>
          <a:noFill/>
          <a:ln w="9525">
            <a:noFill/>
            <a:miter lim="800000"/>
            <a:headEnd/>
            <a:tailEnd/>
          </a:ln>
        </p:spPr>
        <p:txBody>
          <a:bodyPr wrap="none">
            <a:spAutoFit/>
          </a:bodyPr>
          <a:lstStyle/>
          <a:p>
            <a:pPr eaLnBrk="0" hangingPunct="0"/>
            <a:endParaRPr lang="en-US"/>
          </a:p>
        </p:txBody>
      </p:sp>
      <p:pic>
        <p:nvPicPr>
          <p:cNvPr id="39941" name="Picture 5" descr="CAT_Summer_2006 002"/>
          <p:cNvPicPr>
            <a:picLocks noChangeAspect="1" noChangeArrowheads="1"/>
          </p:cNvPicPr>
          <p:nvPr/>
        </p:nvPicPr>
        <p:blipFill>
          <a:blip r:embed="rId2" cstate="print"/>
          <a:srcRect/>
          <a:stretch>
            <a:fillRect/>
          </a:stretch>
        </p:blipFill>
        <p:spPr bwMode="auto">
          <a:xfrm>
            <a:off x="5943600" y="1524000"/>
            <a:ext cx="2400300" cy="1800225"/>
          </a:xfrm>
          <a:prstGeom prst="rect">
            <a:avLst/>
          </a:prstGeom>
          <a:noFill/>
          <a:ln w="9525">
            <a:noFill/>
            <a:miter lim="800000"/>
            <a:headEnd/>
            <a:tailEnd/>
          </a:ln>
        </p:spPr>
      </p:pic>
      <p:pic>
        <p:nvPicPr>
          <p:cNvPr id="39942" name="Picture 6" descr="CAT_Summer_2006 019"/>
          <p:cNvPicPr>
            <a:picLocks noChangeAspect="1" noChangeArrowheads="1"/>
          </p:cNvPicPr>
          <p:nvPr/>
        </p:nvPicPr>
        <p:blipFill>
          <a:blip r:embed="rId3" cstate="print"/>
          <a:srcRect/>
          <a:stretch>
            <a:fillRect/>
          </a:stretch>
        </p:blipFill>
        <p:spPr bwMode="auto">
          <a:xfrm>
            <a:off x="5943600" y="3657600"/>
            <a:ext cx="2362200"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sz="4000" smtClean="0"/>
              <a:t>RESULTS</a:t>
            </a:r>
          </a:p>
        </p:txBody>
      </p:sp>
      <p:sp>
        <p:nvSpPr>
          <p:cNvPr id="40963" name="Rectangle 3"/>
          <p:cNvSpPr>
            <a:spLocks noGrp="1" noChangeArrowheads="1"/>
          </p:cNvSpPr>
          <p:nvPr>
            <p:ph type="body" idx="1"/>
          </p:nvPr>
        </p:nvSpPr>
        <p:spPr>
          <a:xfrm>
            <a:off x="533400" y="1600200"/>
            <a:ext cx="3886200" cy="4422775"/>
          </a:xfrm>
        </p:spPr>
        <p:txBody>
          <a:bodyPr>
            <a:normAutofit lnSpcReduction="10000"/>
          </a:bodyPr>
          <a:lstStyle/>
          <a:p>
            <a:pPr eaLnBrk="1" hangingPunct="1">
              <a:lnSpc>
                <a:spcPct val="80000"/>
              </a:lnSpc>
            </a:pPr>
            <a:r>
              <a:rPr lang="en-US" sz="2000" b="1" smtClean="0">
                <a:solidFill>
                  <a:schemeClr val="tx2"/>
                </a:solidFill>
                <a:latin typeface="Garamond" pitchFamily="18" charset="0"/>
              </a:rPr>
              <a:t>Data collected from 549 cases. </a:t>
            </a:r>
          </a:p>
          <a:p>
            <a:pPr eaLnBrk="1" hangingPunct="1">
              <a:lnSpc>
                <a:spcPct val="80000"/>
              </a:lnSpc>
            </a:pPr>
            <a:r>
              <a:rPr lang="en-US" sz="2000" b="1" smtClean="0">
                <a:solidFill>
                  <a:schemeClr val="tx2"/>
                </a:solidFill>
                <a:latin typeface="Garamond" pitchFamily="18" charset="0"/>
              </a:rPr>
              <a:t>The average total days taken for delivering the mobility device were calculated as 110 .00 +/- 70.11 day. </a:t>
            </a:r>
          </a:p>
          <a:p>
            <a:pPr lvl="1" eaLnBrk="1" hangingPunct="1">
              <a:lnSpc>
                <a:spcPct val="80000"/>
              </a:lnSpc>
            </a:pPr>
            <a:r>
              <a:rPr lang="en-US" sz="2000" b="1" smtClean="0">
                <a:solidFill>
                  <a:schemeClr val="tx2"/>
                </a:solidFill>
                <a:latin typeface="Garamond" pitchFamily="18" charset="0"/>
              </a:rPr>
              <a:t>  52 (9.5%)     &gt;/= 50  days</a:t>
            </a:r>
          </a:p>
          <a:p>
            <a:pPr lvl="1" eaLnBrk="1" hangingPunct="1">
              <a:lnSpc>
                <a:spcPct val="80000"/>
              </a:lnSpc>
            </a:pPr>
            <a:r>
              <a:rPr lang="en-US" sz="2000" b="1" smtClean="0">
                <a:solidFill>
                  <a:schemeClr val="tx2"/>
                </a:solidFill>
                <a:latin typeface="Garamond" pitchFamily="18" charset="0"/>
              </a:rPr>
              <a:t>257 (46.8%)  51-100  days</a:t>
            </a:r>
          </a:p>
          <a:p>
            <a:pPr lvl="1" eaLnBrk="1" hangingPunct="1">
              <a:lnSpc>
                <a:spcPct val="80000"/>
              </a:lnSpc>
            </a:pPr>
            <a:r>
              <a:rPr lang="en-US" sz="2000" b="1" smtClean="0">
                <a:solidFill>
                  <a:schemeClr val="tx2"/>
                </a:solidFill>
                <a:latin typeface="Garamond" pitchFamily="18" charset="0"/>
              </a:rPr>
              <a:t>153 (9.7%)  101-150  days </a:t>
            </a:r>
          </a:p>
          <a:p>
            <a:pPr lvl="1" eaLnBrk="1" hangingPunct="1">
              <a:lnSpc>
                <a:spcPct val="80000"/>
              </a:lnSpc>
            </a:pPr>
            <a:r>
              <a:rPr lang="en-US" sz="2000" b="1" smtClean="0">
                <a:solidFill>
                  <a:schemeClr val="tx2"/>
                </a:solidFill>
                <a:latin typeface="Garamond" pitchFamily="18" charset="0"/>
              </a:rPr>
              <a:t>  57 (10.4%)151- 200 days</a:t>
            </a:r>
          </a:p>
          <a:p>
            <a:pPr lvl="1" eaLnBrk="1" hangingPunct="1">
              <a:lnSpc>
                <a:spcPct val="80000"/>
              </a:lnSpc>
            </a:pPr>
            <a:r>
              <a:rPr lang="en-US" sz="2000" b="1" smtClean="0">
                <a:solidFill>
                  <a:schemeClr val="tx2"/>
                </a:solidFill>
                <a:latin typeface="Garamond" pitchFamily="18" charset="0"/>
              </a:rPr>
              <a:t>  19 (3.5%)  201- 300 days </a:t>
            </a:r>
          </a:p>
          <a:p>
            <a:pPr lvl="1" eaLnBrk="1" hangingPunct="1">
              <a:lnSpc>
                <a:spcPct val="80000"/>
              </a:lnSpc>
            </a:pPr>
            <a:r>
              <a:rPr lang="en-US" sz="2000" b="1" smtClean="0">
                <a:solidFill>
                  <a:schemeClr val="tx2"/>
                </a:solidFill>
                <a:latin typeface="Garamond" pitchFamily="18" charset="0"/>
              </a:rPr>
              <a:t>    7 (1.3%)  301- 400 days</a:t>
            </a:r>
          </a:p>
          <a:p>
            <a:pPr lvl="1" eaLnBrk="1" hangingPunct="1">
              <a:lnSpc>
                <a:spcPct val="80000"/>
              </a:lnSpc>
            </a:pPr>
            <a:r>
              <a:rPr lang="en-US" sz="2000" b="1" smtClean="0">
                <a:solidFill>
                  <a:schemeClr val="tx2"/>
                </a:solidFill>
                <a:latin typeface="Garamond" pitchFamily="18" charset="0"/>
              </a:rPr>
              <a:t>    5 (1.0%)  401-876  days</a:t>
            </a:r>
          </a:p>
          <a:p>
            <a:pPr lvl="1" eaLnBrk="1" hangingPunct="1">
              <a:lnSpc>
                <a:spcPct val="80000"/>
              </a:lnSpc>
            </a:pPr>
            <a:endParaRPr lang="en-US" sz="2000" b="1" smtClean="0">
              <a:solidFill>
                <a:schemeClr val="tx2"/>
              </a:solidFill>
              <a:latin typeface="Garamond" pitchFamily="18" charset="0"/>
            </a:endParaRPr>
          </a:p>
          <a:p>
            <a:pPr eaLnBrk="1" hangingPunct="1">
              <a:lnSpc>
                <a:spcPct val="80000"/>
              </a:lnSpc>
            </a:pPr>
            <a:r>
              <a:rPr lang="en-US" sz="2000" b="1" smtClean="0">
                <a:solidFill>
                  <a:schemeClr val="tx2"/>
                </a:solidFill>
                <a:latin typeface="Garamond" pitchFamily="18" charset="0"/>
              </a:rPr>
              <a:t>Therapist’s time was shortest, followed by vendor’s time, then by insurance’s time. </a:t>
            </a:r>
          </a:p>
        </p:txBody>
      </p:sp>
      <p:sp>
        <p:nvSpPr>
          <p:cNvPr id="40964" name="Text Box 4"/>
          <p:cNvSpPr txBox="1">
            <a:spLocks noChangeArrowheads="1"/>
          </p:cNvSpPr>
          <p:nvPr/>
        </p:nvSpPr>
        <p:spPr bwMode="auto">
          <a:xfrm>
            <a:off x="6461125" y="2703513"/>
            <a:ext cx="184150" cy="366712"/>
          </a:xfrm>
          <a:prstGeom prst="rect">
            <a:avLst/>
          </a:prstGeom>
          <a:noFill/>
          <a:ln w="9525">
            <a:noFill/>
            <a:miter lim="800000"/>
            <a:headEnd/>
            <a:tailEnd/>
          </a:ln>
        </p:spPr>
        <p:txBody>
          <a:bodyPr wrap="none">
            <a:spAutoFit/>
          </a:bodyPr>
          <a:lstStyle/>
          <a:p>
            <a:pPr eaLnBrk="0" hangingPunct="0"/>
            <a:endParaRPr lang="en-US"/>
          </a:p>
        </p:txBody>
      </p:sp>
      <p:sp>
        <p:nvSpPr>
          <p:cNvPr id="40965" name="Text Box 5"/>
          <p:cNvSpPr txBox="1">
            <a:spLocks noChangeArrowheads="1"/>
          </p:cNvSpPr>
          <p:nvPr/>
        </p:nvSpPr>
        <p:spPr bwMode="auto">
          <a:xfrm>
            <a:off x="6003925" y="2590800"/>
            <a:ext cx="1158875" cy="366713"/>
          </a:xfrm>
          <a:prstGeom prst="rect">
            <a:avLst/>
          </a:prstGeom>
          <a:noFill/>
          <a:ln w="9525">
            <a:noFill/>
            <a:miter lim="800000"/>
            <a:headEnd/>
            <a:tailEnd/>
          </a:ln>
        </p:spPr>
        <p:txBody>
          <a:bodyPr>
            <a:spAutoFit/>
          </a:bodyPr>
          <a:lstStyle/>
          <a:p>
            <a:pPr eaLnBrk="0" hangingPunct="0"/>
            <a:endParaRPr lang="en-US"/>
          </a:p>
        </p:txBody>
      </p:sp>
      <p:pic>
        <p:nvPicPr>
          <p:cNvPr id="40966" name="Picture 6"/>
          <p:cNvPicPr>
            <a:picLocks noChangeAspect="1" noChangeArrowheads="1"/>
          </p:cNvPicPr>
          <p:nvPr/>
        </p:nvPicPr>
        <p:blipFill>
          <a:blip r:embed="rId2" cstate="print"/>
          <a:srcRect/>
          <a:stretch>
            <a:fillRect/>
          </a:stretch>
        </p:blipFill>
        <p:spPr bwMode="auto">
          <a:xfrm>
            <a:off x="4572000" y="1447800"/>
            <a:ext cx="3962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838200"/>
            <a:ext cx="7620000" cy="1905000"/>
          </a:xfrm>
        </p:spPr>
        <p:txBody>
          <a:bodyPr/>
          <a:lstStyle/>
          <a:p>
            <a:pPr eaLnBrk="1" hangingPunct="1">
              <a:defRPr/>
            </a:pPr>
            <a:r>
              <a:rPr lang="en-US" sz="1200" dirty="0" smtClean="0"/>
              <a:t/>
            </a:r>
            <a:br>
              <a:rPr lang="en-US" sz="1200" dirty="0" smtClean="0"/>
            </a:br>
            <a:r>
              <a:rPr lang="en-US" sz="4400" i="1" dirty="0" smtClean="0"/>
              <a:t>Thank you </a:t>
            </a:r>
            <a:r>
              <a:rPr lang="en-US" sz="4400" dirty="0" smtClean="0"/>
              <a:t/>
            </a:r>
            <a:br>
              <a:rPr lang="en-US" sz="4400" dirty="0" smtClean="0"/>
            </a:br>
            <a:r>
              <a:rPr lang="en-US" sz="4000" dirty="0" smtClean="0"/>
              <a:t>Any Questions????</a:t>
            </a:r>
            <a:br>
              <a:rPr lang="en-US" sz="40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t>
            </a:r>
            <a:br>
              <a:rPr lang="en-US" sz="1200" dirty="0" smtClean="0"/>
            </a:br>
            <a:endParaRPr lang="en-US" sz="1200" dirty="0" smtClean="0">
              <a:solidFill>
                <a:schemeClr val="tx1"/>
              </a:solidFill>
            </a:endParaRPr>
          </a:p>
        </p:txBody>
      </p:sp>
      <p:sp>
        <p:nvSpPr>
          <p:cNvPr id="4102" name="Rectangle 6"/>
          <p:cNvSpPr>
            <a:spLocks noGrp="1" noChangeArrowheads="1"/>
          </p:cNvSpPr>
          <p:nvPr>
            <p:ph type="subTitle" idx="1"/>
          </p:nvPr>
        </p:nvSpPr>
        <p:spPr>
          <a:xfrm>
            <a:off x="1371600" y="2133600"/>
            <a:ext cx="6477000" cy="381000"/>
          </a:xfrm>
        </p:spPr>
        <p:txBody>
          <a:bodyPr>
            <a:normAutofit fontScale="25000" lnSpcReduction="20000"/>
          </a:bodyPr>
          <a:lstStyle/>
          <a:p>
            <a:pPr eaLnBrk="1" hangingPunct="1">
              <a:defRPr/>
            </a:pPr>
            <a:endParaRPr lang="en-US" sz="2400" dirty="0" smtClean="0"/>
          </a:p>
          <a:p>
            <a:pPr eaLnBrk="1" hangingPunct="1">
              <a:defRPr/>
            </a:pPr>
            <a:endParaRPr lang="en-US" sz="1800" dirty="0" smtClean="0"/>
          </a:p>
          <a:p>
            <a:pPr eaLnBrk="1" hangingPunct="1">
              <a:defRPr/>
            </a:pPr>
            <a:r>
              <a:rPr lang="en-US" sz="1200" dirty="0" smtClean="0"/>
              <a:t/>
            </a:r>
            <a:br>
              <a:rPr lang="en-US" sz="1200" dirty="0" smtClean="0"/>
            </a:br>
            <a:endParaRPr lang="en-US" dirty="0" smtClean="0"/>
          </a:p>
        </p:txBody>
      </p:sp>
      <p:graphicFrame>
        <p:nvGraphicFramePr>
          <p:cNvPr id="2" name="Rectangle 10"/>
          <p:cNvGraphicFramePr>
            <a:graphicFrameLocks/>
          </p:cNvGraphicFramePr>
          <p:nvPr/>
        </p:nvGraphicFramePr>
        <p:xfrm>
          <a:off x="1524000" y="1397000"/>
          <a:ext cx="6096000" cy="4064000"/>
        </p:xfrm>
        <a:graphic>
          <a:graphicData uri="http://schemas.openxmlformats.org/presentationml/2006/ole">
            <p:oleObj spid="_x0000_s63490" name="Bitmap Image" r:id="rId4" imgW="0" imgH="0" progId="PBrush">
              <p:embed/>
            </p:oleObj>
          </a:graphicData>
        </a:graphic>
      </p:graphicFrame>
      <p:graphicFrame>
        <p:nvGraphicFramePr>
          <p:cNvPr id="4099" name="Rectangle 12"/>
          <p:cNvGraphicFramePr>
            <a:graphicFrameLocks/>
          </p:cNvGraphicFramePr>
          <p:nvPr/>
        </p:nvGraphicFramePr>
        <p:xfrm>
          <a:off x="1447800" y="1295400"/>
          <a:ext cx="6096000" cy="4064000"/>
        </p:xfrm>
        <a:graphic>
          <a:graphicData uri="http://schemas.openxmlformats.org/presentationml/2006/ole">
            <p:oleObj spid="_x0000_s63491" name="Bitmap Image" r:id="rId5" imgW="0" imgH="0" progId="PBrush">
              <p:embed/>
            </p:oleObj>
          </a:graphicData>
        </a:graphic>
      </p:graphicFrame>
      <p:graphicFrame>
        <p:nvGraphicFramePr>
          <p:cNvPr id="4100" name="Rectangle 13"/>
          <p:cNvGraphicFramePr>
            <a:graphicFrameLocks/>
          </p:cNvGraphicFramePr>
          <p:nvPr/>
        </p:nvGraphicFramePr>
        <p:xfrm>
          <a:off x="1371600" y="1371600"/>
          <a:ext cx="6096000" cy="4064000"/>
        </p:xfrm>
        <a:graphic>
          <a:graphicData uri="http://schemas.openxmlformats.org/presentationml/2006/ole">
            <p:oleObj spid="_x0000_s63492" name="Bitmap Image" r:id="rId6" imgW="0" imgH="0" progId="PBrush">
              <p:embed/>
            </p:oleObj>
          </a:graphicData>
        </a:graphic>
      </p:graphicFrame>
      <p:pic>
        <p:nvPicPr>
          <p:cNvPr id="4108" name="Picture 7" descr="CAT_Summer_2006 031"/>
          <p:cNvPicPr>
            <a:picLocks noChangeAspect="1" noChangeArrowheads="1"/>
          </p:cNvPicPr>
          <p:nvPr/>
        </p:nvPicPr>
        <p:blipFill>
          <a:blip r:embed="rId7" cstate="print"/>
          <a:srcRect/>
          <a:stretch>
            <a:fillRect/>
          </a:stretch>
        </p:blipFill>
        <p:spPr bwMode="auto">
          <a:xfrm rot="20401488">
            <a:off x="1040455" y="2830697"/>
            <a:ext cx="3691269" cy="2725521"/>
          </a:xfrm>
          <a:prstGeom prst="rect">
            <a:avLst/>
          </a:prstGeom>
          <a:noFill/>
          <a:ln w="9525">
            <a:noFill/>
            <a:miter lim="800000"/>
            <a:headEnd/>
            <a:tailEnd/>
          </a:ln>
        </p:spPr>
      </p:pic>
      <p:sp>
        <p:nvSpPr>
          <p:cNvPr id="13" name="TextBox 12"/>
          <p:cNvSpPr txBox="1"/>
          <p:nvPr/>
        </p:nvSpPr>
        <p:spPr>
          <a:xfrm rot="9616629" flipV="1">
            <a:off x="4612057" y="4751100"/>
            <a:ext cx="4675998" cy="646331"/>
          </a:xfrm>
          <a:prstGeom prst="rect">
            <a:avLst/>
          </a:prstGeom>
          <a:noFill/>
        </p:spPr>
        <p:txBody>
          <a:bodyPr wrap="square" rtlCol="0">
            <a:spAutoFit/>
          </a:bodyPr>
          <a:lstStyle/>
          <a:p>
            <a:pPr algn="ctr"/>
            <a:r>
              <a:rPr lang="en-US" sz="3600" b="1" dirty="0" smtClean="0">
                <a:hlinkClick r:id="rId8"/>
              </a:rPr>
              <a:t>www.herl.pitt.edu</a:t>
            </a:r>
            <a:r>
              <a:rPr lang="en-US" sz="2800" b="1" dirty="0" smtClean="0"/>
              <a:t> </a:t>
            </a:r>
            <a:endParaRPr lang="en-US" sz="28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Clinical Challenges</a:t>
            </a:r>
          </a:p>
        </p:txBody>
      </p:sp>
      <p:sp>
        <p:nvSpPr>
          <p:cNvPr id="3" name="Content Placeholder 2"/>
          <p:cNvSpPr>
            <a:spLocks noGrp="1"/>
          </p:cNvSpPr>
          <p:nvPr>
            <p:ph idx="1"/>
          </p:nvPr>
        </p:nvSpPr>
        <p:spPr>
          <a:xfrm>
            <a:off x="838200" y="1447800"/>
            <a:ext cx="6248400" cy="4648200"/>
          </a:xfrm>
        </p:spPr>
        <p:txBody>
          <a:bodyPr>
            <a:normAutofit/>
          </a:bodyPr>
          <a:lstStyle/>
          <a:p>
            <a:pPr eaLnBrk="1" hangingPunct="1">
              <a:defRPr/>
            </a:pPr>
            <a:r>
              <a:rPr lang="en-US" sz="2800" dirty="0" smtClean="0">
                <a:solidFill>
                  <a:srgbClr val="0070C0"/>
                </a:solidFill>
              </a:rPr>
              <a:t>amount of information is too much and sometimes too overwhelming</a:t>
            </a:r>
          </a:p>
          <a:p>
            <a:pPr eaLnBrk="1" hangingPunct="1">
              <a:defRPr/>
            </a:pPr>
            <a:r>
              <a:rPr lang="en-US" sz="2800" dirty="0" smtClean="0">
                <a:solidFill>
                  <a:srgbClr val="0070C0"/>
                </a:solidFill>
              </a:rPr>
              <a:t>users forget how to operate more complex the technology</a:t>
            </a:r>
          </a:p>
          <a:p>
            <a:pPr eaLnBrk="1" hangingPunct="1">
              <a:defRPr/>
            </a:pPr>
            <a:r>
              <a:rPr lang="en-US" sz="2800" dirty="0" smtClean="0">
                <a:solidFill>
                  <a:srgbClr val="0070C0"/>
                </a:solidFill>
              </a:rPr>
              <a:t>Invest in Training!-</a:t>
            </a:r>
            <a:r>
              <a:rPr lang="en-US" sz="2800" dirty="0" smtClean="0">
                <a:solidFill>
                  <a:srgbClr val="FF0000"/>
                </a:solidFill>
              </a:rPr>
              <a:t>failure to invest -may cause harm and injuries</a:t>
            </a:r>
          </a:p>
          <a:p>
            <a:pPr eaLnBrk="1" hangingPunct="1">
              <a:defRPr/>
            </a:pPr>
            <a:r>
              <a:rPr lang="en-US" sz="2800" dirty="0" smtClean="0">
                <a:solidFill>
                  <a:srgbClr val="0070C0"/>
                </a:solidFill>
              </a:rPr>
              <a:t>Gives third party payers added reason to cut funding for existing technology</a:t>
            </a:r>
            <a:r>
              <a:rPr lang="en-US" sz="2800" dirty="0" smtClean="0"/>
              <a:t>.</a:t>
            </a:r>
          </a:p>
          <a:p>
            <a:pPr eaLnBrk="1" hangingPunct="1">
              <a:defRPr/>
            </a:pPr>
            <a:endParaRPr lang="en-US" dirty="0" smtClean="0"/>
          </a:p>
          <a:p>
            <a:pPr eaLnBrk="1" hangingPunct="1">
              <a:buFont typeface="Wingdings" pitchFamily="2" charset="2"/>
              <a:buNone/>
              <a:defRPr/>
            </a:pPr>
            <a:endParaRPr lang="en-US" dirty="0" smtClean="0"/>
          </a:p>
        </p:txBody>
      </p:sp>
      <p:pic>
        <p:nvPicPr>
          <p:cNvPr id="23556" name="Picture 6" descr="CAT_Summer_2006 019"/>
          <p:cNvPicPr>
            <a:picLocks noChangeAspect="1" noChangeArrowheads="1"/>
          </p:cNvPicPr>
          <p:nvPr/>
        </p:nvPicPr>
        <p:blipFill>
          <a:blip r:embed="rId2" cstate="print"/>
          <a:srcRect/>
          <a:stretch>
            <a:fillRect/>
          </a:stretch>
        </p:blipFill>
        <p:spPr bwMode="auto">
          <a:xfrm>
            <a:off x="6858000" y="1676400"/>
            <a:ext cx="1905000" cy="2133600"/>
          </a:xfrm>
          <a:prstGeom prst="rect">
            <a:avLst/>
          </a:prstGeom>
          <a:noFill/>
          <a:ln w="9525">
            <a:noFill/>
            <a:miter lim="800000"/>
            <a:headEnd/>
            <a:tailEnd/>
          </a:ln>
        </p:spPr>
      </p:pic>
      <p:pic>
        <p:nvPicPr>
          <p:cNvPr id="23557" name="Picture 5" descr="CAT_Summer_2006 017"/>
          <p:cNvPicPr>
            <a:picLocks noChangeAspect="1" noChangeArrowheads="1"/>
          </p:cNvPicPr>
          <p:nvPr/>
        </p:nvPicPr>
        <p:blipFill>
          <a:blip r:embed="rId3" cstate="print"/>
          <a:srcRect/>
          <a:stretch>
            <a:fillRect/>
          </a:stretch>
        </p:blipFill>
        <p:spPr bwMode="auto">
          <a:xfrm>
            <a:off x="7010400" y="4114800"/>
            <a:ext cx="19812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HOW -</a:t>
            </a:r>
          </a:p>
        </p:txBody>
      </p:sp>
      <p:sp>
        <p:nvSpPr>
          <p:cNvPr id="3" name="Content Placeholder 2"/>
          <p:cNvSpPr>
            <a:spLocks noGrp="1"/>
          </p:cNvSpPr>
          <p:nvPr>
            <p:ph idx="1"/>
          </p:nvPr>
        </p:nvSpPr>
        <p:spPr/>
        <p:txBody>
          <a:bodyPr/>
          <a:lstStyle/>
          <a:p>
            <a:pPr eaLnBrk="1" hangingPunct="1">
              <a:defRPr/>
            </a:pPr>
            <a:r>
              <a:rPr lang="en-US" dirty="0" smtClean="0">
                <a:solidFill>
                  <a:srgbClr val="0070C0"/>
                </a:solidFill>
              </a:rPr>
              <a:t>do clinicians find time for training </a:t>
            </a:r>
          </a:p>
          <a:p>
            <a:pPr eaLnBrk="1" hangingPunct="1">
              <a:defRPr/>
            </a:pPr>
            <a:r>
              <a:rPr lang="en-US" dirty="0" smtClean="0">
                <a:solidFill>
                  <a:srgbClr val="0070C0"/>
                </a:solidFill>
              </a:rPr>
              <a:t>do we know that the education and training is followed through?</a:t>
            </a:r>
          </a:p>
          <a:p>
            <a:pPr eaLnBrk="1" hangingPunct="1">
              <a:buFont typeface="Wingdings" pitchFamily="2" charset="2"/>
              <a:buNone/>
              <a:defRPr/>
            </a:pPr>
            <a:endParaRPr lang="en-US" dirty="0" smtClean="0"/>
          </a:p>
        </p:txBody>
      </p:sp>
      <p:pic>
        <p:nvPicPr>
          <p:cNvPr id="24580" name="Picture 5" descr="CAT_Summer_2006 002"/>
          <p:cNvPicPr>
            <a:picLocks noChangeAspect="1" noChangeArrowheads="1"/>
          </p:cNvPicPr>
          <p:nvPr/>
        </p:nvPicPr>
        <p:blipFill>
          <a:blip r:embed="rId2" cstate="print"/>
          <a:srcRect/>
          <a:stretch>
            <a:fillRect/>
          </a:stretch>
        </p:blipFill>
        <p:spPr bwMode="auto">
          <a:xfrm>
            <a:off x="2895600" y="3371850"/>
            <a:ext cx="3124200" cy="234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500" b="1" smtClean="0"/>
              <a:t>Implementation of Outcome Measure</a:t>
            </a:r>
          </a:p>
        </p:txBody>
      </p:sp>
      <p:sp>
        <p:nvSpPr>
          <p:cNvPr id="33795" name="Rectangle 3"/>
          <p:cNvSpPr>
            <a:spLocks noGrp="1" noChangeArrowheads="1"/>
          </p:cNvSpPr>
          <p:nvPr>
            <p:ph type="body" idx="1"/>
          </p:nvPr>
        </p:nvSpPr>
        <p:spPr>
          <a:xfrm>
            <a:off x="457200" y="1143000"/>
            <a:ext cx="4724400" cy="4759325"/>
          </a:xfrm>
        </p:spPr>
        <p:txBody>
          <a:bodyPr/>
          <a:lstStyle/>
          <a:p>
            <a:pPr eaLnBrk="1" hangingPunct="1">
              <a:buFont typeface="Wingdings" pitchFamily="2" charset="2"/>
              <a:buNone/>
            </a:pPr>
            <a:endParaRPr lang="en-US" smtClean="0"/>
          </a:p>
          <a:p>
            <a:pPr eaLnBrk="1" hangingPunct="1"/>
            <a:r>
              <a:rPr lang="en-US" b="1" smtClean="0">
                <a:solidFill>
                  <a:schemeClr val="tx2"/>
                </a:solidFill>
                <a:latin typeface="Garamond" pitchFamily="18" charset="0"/>
              </a:rPr>
              <a:t>The Need</a:t>
            </a:r>
          </a:p>
          <a:p>
            <a:pPr eaLnBrk="1" hangingPunct="1"/>
            <a:r>
              <a:rPr lang="en-US" b="1" smtClean="0">
                <a:solidFill>
                  <a:schemeClr val="tx2"/>
                </a:solidFill>
                <a:latin typeface="Garamond" pitchFamily="18" charset="0"/>
              </a:rPr>
              <a:t>Locating the appropriate tool</a:t>
            </a:r>
          </a:p>
          <a:p>
            <a:pPr eaLnBrk="1" hangingPunct="1"/>
            <a:r>
              <a:rPr lang="en-US" b="1" smtClean="0">
                <a:solidFill>
                  <a:schemeClr val="tx2"/>
                </a:solidFill>
                <a:latin typeface="Garamond" pitchFamily="18" charset="0"/>
              </a:rPr>
              <a:t>Integration into assessment</a:t>
            </a:r>
          </a:p>
          <a:p>
            <a:pPr eaLnBrk="1" hangingPunct="1"/>
            <a:r>
              <a:rPr lang="en-US" b="1" smtClean="0">
                <a:solidFill>
                  <a:schemeClr val="tx2"/>
                </a:solidFill>
                <a:latin typeface="Garamond" pitchFamily="18" charset="0"/>
              </a:rPr>
              <a:t>Acceptance by clinicians</a:t>
            </a:r>
          </a:p>
          <a:p>
            <a:pPr eaLnBrk="1" hangingPunct="1"/>
            <a:endParaRPr lang="en-US" b="1" smtClean="0">
              <a:solidFill>
                <a:schemeClr val="tx2"/>
              </a:solidFill>
              <a:latin typeface="Garamond" pitchFamily="18" charset="0"/>
            </a:endParaRPr>
          </a:p>
          <a:p>
            <a:pPr eaLnBrk="1" hangingPunct="1">
              <a:buFont typeface="Wingdings" pitchFamily="2" charset="2"/>
              <a:buNone/>
            </a:pPr>
            <a:endParaRPr lang="en-US" b="1" smtClean="0">
              <a:solidFill>
                <a:schemeClr val="tx2"/>
              </a:solidFill>
              <a:latin typeface="Garamond" pitchFamily="18" charset="0"/>
            </a:endParaRPr>
          </a:p>
          <a:p>
            <a:pPr lvl="1" eaLnBrk="1" hangingPunct="1">
              <a:buFont typeface="Wingdings" pitchFamily="2" charset="2"/>
              <a:buNone/>
            </a:pPr>
            <a:endParaRPr lang="en-US" smtClean="0"/>
          </a:p>
        </p:txBody>
      </p:sp>
      <p:pic>
        <p:nvPicPr>
          <p:cNvPr id="33796" name="Picture 9"/>
          <p:cNvPicPr>
            <a:picLocks noChangeAspect="1" noChangeArrowheads="1"/>
          </p:cNvPicPr>
          <p:nvPr/>
        </p:nvPicPr>
        <p:blipFill>
          <a:blip r:embed="rId2" cstate="print"/>
          <a:srcRect/>
          <a:stretch>
            <a:fillRect/>
          </a:stretch>
        </p:blipFill>
        <p:spPr bwMode="auto">
          <a:xfrm>
            <a:off x="5486400" y="1676400"/>
            <a:ext cx="2362514" cy="1770063"/>
          </a:xfrm>
          <a:prstGeom prst="rect">
            <a:avLst/>
          </a:prstGeom>
          <a:noFill/>
          <a:ln w="25400">
            <a:solidFill>
              <a:schemeClr val="accent2"/>
            </a:solidFill>
            <a:miter lim="800000"/>
            <a:headEnd/>
            <a:tailEnd/>
          </a:ln>
        </p:spPr>
      </p:pic>
      <p:pic>
        <p:nvPicPr>
          <p:cNvPr id="33797" name="Picture 4" descr="MPj03879400000[1]"/>
          <p:cNvPicPr>
            <a:picLocks noChangeAspect="1" noChangeArrowheads="1"/>
          </p:cNvPicPr>
          <p:nvPr/>
        </p:nvPicPr>
        <p:blipFill>
          <a:blip r:embed="rId3" cstate="print"/>
          <a:srcRect/>
          <a:stretch>
            <a:fillRect/>
          </a:stretch>
        </p:blipFill>
        <p:spPr bwMode="auto">
          <a:xfrm>
            <a:off x="6781800" y="3810000"/>
            <a:ext cx="1880699" cy="2637205"/>
          </a:xfrm>
          <a:prstGeom prst="rect">
            <a:avLst/>
          </a:prstGeom>
          <a:noFill/>
          <a:ln w="9525">
            <a:noFill/>
            <a:miter lim="800000"/>
            <a:headEnd/>
            <a:tailEnd/>
          </a:ln>
        </p:spPr>
      </p:pic>
      <p:pic>
        <p:nvPicPr>
          <p:cNvPr id="33798" name="Picture 7" descr="PMRTSS"/>
          <p:cNvPicPr>
            <a:picLocks noChangeAspect="1" noChangeArrowheads="1"/>
          </p:cNvPicPr>
          <p:nvPr/>
        </p:nvPicPr>
        <p:blipFill>
          <a:blip r:embed="rId4" cstate="print"/>
          <a:srcRect/>
          <a:stretch>
            <a:fillRect/>
          </a:stretch>
        </p:blipFill>
        <p:spPr bwMode="auto">
          <a:xfrm>
            <a:off x="3581400" y="3886200"/>
            <a:ext cx="2674043" cy="2209800"/>
          </a:xfrm>
          <a:prstGeom prst="rect">
            <a:avLst/>
          </a:prstGeom>
          <a:noFill/>
          <a:ln w="9525">
            <a:noFill/>
            <a:miter lim="800000"/>
            <a:headEnd/>
            <a:tailEnd/>
          </a:ln>
        </p:spPr>
      </p:pic>
      <p:pic>
        <p:nvPicPr>
          <p:cNvPr id="33799" name="Picture 8"/>
          <p:cNvPicPr>
            <a:picLocks noChangeAspect="1" noChangeArrowheads="1"/>
          </p:cNvPicPr>
          <p:nvPr/>
        </p:nvPicPr>
        <p:blipFill>
          <a:blip r:embed="rId5" cstate="print"/>
          <a:srcRect/>
          <a:stretch>
            <a:fillRect/>
          </a:stretch>
        </p:blipFill>
        <p:spPr bwMode="auto">
          <a:xfrm>
            <a:off x="762000" y="3657600"/>
            <a:ext cx="2362200" cy="2496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92188" y="381000"/>
            <a:ext cx="7143750" cy="990600"/>
          </a:xfrm>
        </p:spPr>
        <p:txBody>
          <a:bodyPr anchor="ctr"/>
          <a:lstStyle/>
          <a:p>
            <a:pPr eaLnBrk="1" hangingPunct="1"/>
            <a:r>
              <a:rPr lang="en-US" sz="3400" smtClean="0"/>
              <a:t>The Importance of Quantitative Data</a:t>
            </a:r>
            <a:r>
              <a:rPr lang="en-US" sz="4600" smtClean="0"/>
              <a:t> </a:t>
            </a:r>
          </a:p>
        </p:txBody>
      </p:sp>
      <p:sp>
        <p:nvSpPr>
          <p:cNvPr id="35843" name="Rectangle 3"/>
          <p:cNvSpPr>
            <a:spLocks noGrp="1" noChangeArrowheads="1"/>
          </p:cNvSpPr>
          <p:nvPr>
            <p:ph type="body" idx="4294967295"/>
          </p:nvPr>
        </p:nvSpPr>
        <p:spPr>
          <a:xfrm>
            <a:off x="836613" y="1600200"/>
            <a:ext cx="6402387" cy="4000500"/>
          </a:xfrm>
        </p:spPr>
        <p:txBody>
          <a:bodyPr/>
          <a:lstStyle/>
          <a:p>
            <a:pPr eaLnBrk="1" hangingPunct="1">
              <a:lnSpc>
                <a:spcPct val="90000"/>
              </a:lnSpc>
            </a:pPr>
            <a:r>
              <a:rPr lang="en-US" sz="2000" b="1" smtClean="0">
                <a:solidFill>
                  <a:schemeClr val="tx2"/>
                </a:solidFill>
                <a:latin typeface="Garamond" pitchFamily="18" charset="0"/>
              </a:rPr>
              <a:t>Bolsters funding justification:</a:t>
            </a:r>
          </a:p>
          <a:p>
            <a:pPr lvl="1" eaLnBrk="1" hangingPunct="1">
              <a:lnSpc>
                <a:spcPct val="90000"/>
              </a:lnSpc>
            </a:pPr>
            <a:r>
              <a:rPr lang="en-US" sz="2500" b="1" smtClean="0">
                <a:solidFill>
                  <a:schemeClr val="tx2"/>
                </a:solidFill>
                <a:latin typeface="Garamond" pitchFamily="18" charset="0"/>
              </a:rPr>
              <a:t>Medical Insurance and Vocational Rehab</a:t>
            </a:r>
          </a:p>
          <a:p>
            <a:pPr eaLnBrk="1" hangingPunct="1">
              <a:lnSpc>
                <a:spcPct val="90000"/>
              </a:lnSpc>
            </a:pPr>
            <a:r>
              <a:rPr lang="en-US" sz="2000" b="1" smtClean="0">
                <a:solidFill>
                  <a:schemeClr val="tx2"/>
                </a:solidFill>
                <a:latin typeface="Garamond" pitchFamily="18" charset="0"/>
              </a:rPr>
              <a:t>Provides data to support equipment   decisions</a:t>
            </a:r>
          </a:p>
          <a:p>
            <a:pPr eaLnBrk="1" hangingPunct="1">
              <a:lnSpc>
                <a:spcPct val="90000"/>
              </a:lnSpc>
            </a:pPr>
            <a:r>
              <a:rPr lang="en-US" sz="2000" b="1" smtClean="0">
                <a:solidFill>
                  <a:schemeClr val="tx2"/>
                </a:solidFill>
                <a:latin typeface="Garamond" pitchFamily="18" charset="0"/>
              </a:rPr>
              <a:t>Client education</a:t>
            </a:r>
          </a:p>
          <a:p>
            <a:pPr lvl="1" eaLnBrk="1" hangingPunct="1">
              <a:lnSpc>
                <a:spcPct val="90000"/>
              </a:lnSpc>
            </a:pPr>
            <a:r>
              <a:rPr lang="en-US" sz="2500" b="1" smtClean="0">
                <a:solidFill>
                  <a:schemeClr val="tx2"/>
                </a:solidFill>
                <a:latin typeface="Garamond" pitchFamily="18" charset="0"/>
              </a:rPr>
              <a:t>Feedback to promote training (e.g., push technique)</a:t>
            </a:r>
          </a:p>
          <a:p>
            <a:pPr eaLnBrk="1" hangingPunct="1">
              <a:lnSpc>
                <a:spcPct val="90000"/>
              </a:lnSpc>
            </a:pPr>
            <a:r>
              <a:rPr lang="en-US" sz="2000" b="1" smtClean="0">
                <a:solidFill>
                  <a:schemeClr val="tx2"/>
                </a:solidFill>
                <a:latin typeface="Garamond" pitchFamily="18" charset="0"/>
              </a:rPr>
              <a:t>Provides visit-to-visit data to track client outcomes</a:t>
            </a:r>
          </a:p>
          <a:p>
            <a:pPr eaLnBrk="1" hangingPunct="1">
              <a:lnSpc>
                <a:spcPct val="90000"/>
              </a:lnSpc>
            </a:pPr>
            <a:r>
              <a:rPr lang="en-US" sz="2000" b="1" smtClean="0">
                <a:solidFill>
                  <a:schemeClr val="tx2"/>
                </a:solidFill>
                <a:latin typeface="Garamond" pitchFamily="18" charset="0"/>
              </a:rPr>
              <a:t>Database and “knowledge base” creation</a:t>
            </a:r>
          </a:p>
        </p:txBody>
      </p:sp>
      <p:pic>
        <p:nvPicPr>
          <p:cNvPr id="35844" name="Picture 4" descr="MPj03879400000[1]"/>
          <p:cNvPicPr>
            <a:picLocks noChangeAspect="1" noChangeArrowheads="1"/>
          </p:cNvPicPr>
          <p:nvPr/>
        </p:nvPicPr>
        <p:blipFill>
          <a:blip r:embed="rId3" cstate="print"/>
          <a:srcRect/>
          <a:stretch>
            <a:fillRect/>
          </a:stretch>
        </p:blipFill>
        <p:spPr bwMode="auto">
          <a:xfrm>
            <a:off x="7162800" y="2743200"/>
            <a:ext cx="1812925" cy="25415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835025" y="452438"/>
            <a:ext cx="7773988" cy="762000"/>
          </a:xfrm>
        </p:spPr>
        <p:txBody>
          <a:bodyPr anchor="ctr"/>
          <a:lstStyle/>
          <a:p>
            <a:pPr algn="ctr" eaLnBrk="1" hangingPunct="1"/>
            <a:r>
              <a:rPr lang="en-US" sz="4000" smtClean="0"/>
              <a:t>The SmartWheel is a Quantitative Tool</a:t>
            </a:r>
          </a:p>
        </p:txBody>
      </p:sp>
      <p:sp>
        <p:nvSpPr>
          <p:cNvPr id="34819" name="Rectangle 3"/>
          <p:cNvSpPr>
            <a:spLocks noGrp="1" noChangeArrowheads="1"/>
          </p:cNvSpPr>
          <p:nvPr>
            <p:ph type="body" idx="4294967295"/>
          </p:nvPr>
        </p:nvSpPr>
        <p:spPr>
          <a:xfrm>
            <a:off x="152400" y="1600200"/>
            <a:ext cx="8991600" cy="2133600"/>
          </a:xfrm>
        </p:spPr>
        <p:txBody>
          <a:bodyPr/>
          <a:lstStyle/>
          <a:p>
            <a:pPr eaLnBrk="1" hangingPunct="1"/>
            <a:r>
              <a:rPr lang="en-US" sz="2200" b="1" smtClean="0">
                <a:solidFill>
                  <a:schemeClr val="tx2"/>
                </a:solidFill>
                <a:latin typeface="Garamond" pitchFamily="18" charset="0"/>
              </a:rPr>
              <a:t>The SmartWheel provides data such as:</a:t>
            </a:r>
          </a:p>
          <a:p>
            <a:pPr lvl="1" eaLnBrk="1" hangingPunct="1"/>
            <a:r>
              <a:rPr lang="en-US" sz="2200" smtClean="0">
                <a:solidFill>
                  <a:schemeClr val="tx2"/>
                </a:solidFill>
                <a:latin typeface="Garamond" pitchFamily="18" charset="0"/>
              </a:rPr>
              <a:t>Average force it takes to propel a wheelchair</a:t>
            </a:r>
          </a:p>
          <a:p>
            <a:pPr lvl="1" eaLnBrk="1" hangingPunct="1"/>
            <a:r>
              <a:rPr lang="en-US" sz="2200" smtClean="0">
                <a:solidFill>
                  <a:schemeClr val="tx2"/>
                </a:solidFill>
                <a:latin typeface="Garamond" pitchFamily="18" charset="0"/>
              </a:rPr>
              <a:t>Length of each push on the handrim</a:t>
            </a:r>
          </a:p>
          <a:p>
            <a:pPr lvl="1" eaLnBrk="1" hangingPunct="1"/>
            <a:r>
              <a:rPr lang="en-US" sz="2200" smtClean="0">
                <a:solidFill>
                  <a:schemeClr val="tx2"/>
                </a:solidFill>
                <a:latin typeface="Garamond" pitchFamily="18" charset="0"/>
              </a:rPr>
              <a:t>How often the person is pushing</a:t>
            </a:r>
          </a:p>
          <a:p>
            <a:pPr lvl="1" eaLnBrk="1" hangingPunct="1"/>
            <a:r>
              <a:rPr lang="en-US" sz="2200" smtClean="0">
                <a:solidFill>
                  <a:schemeClr val="tx2"/>
                </a:solidFill>
                <a:latin typeface="Garamond" pitchFamily="18" charset="0"/>
              </a:rPr>
              <a:t>How smooth the person is pushing</a:t>
            </a:r>
          </a:p>
          <a:p>
            <a:pPr lvl="1" eaLnBrk="1" hangingPunct="1">
              <a:buFont typeface="Wingdings" pitchFamily="2" charset="2"/>
              <a:buNone/>
            </a:pPr>
            <a:endParaRPr lang="en-US" sz="2200" b="1" smtClean="0">
              <a:latin typeface="Garamond" pitchFamily="18" charset="0"/>
            </a:endParaRPr>
          </a:p>
          <a:p>
            <a:pPr lvl="1" eaLnBrk="1" hangingPunct="1">
              <a:buFont typeface="Wingdings" pitchFamily="2" charset="2"/>
              <a:buNone/>
            </a:pPr>
            <a:endParaRPr lang="en-US" smtClean="0"/>
          </a:p>
        </p:txBody>
      </p:sp>
      <p:pic>
        <p:nvPicPr>
          <p:cNvPr id="34820" name="Picture 4" descr="106-0601_IMG"/>
          <p:cNvPicPr>
            <a:picLocks noChangeAspect="1" noChangeArrowheads="1"/>
          </p:cNvPicPr>
          <p:nvPr/>
        </p:nvPicPr>
        <p:blipFill>
          <a:blip r:embed="rId3" cstate="print"/>
          <a:srcRect/>
          <a:stretch>
            <a:fillRect/>
          </a:stretch>
        </p:blipFill>
        <p:spPr bwMode="auto">
          <a:xfrm>
            <a:off x="5943600" y="2971800"/>
            <a:ext cx="2209800" cy="3416023"/>
          </a:xfrm>
          <a:prstGeom prst="rect">
            <a:avLst/>
          </a:prstGeom>
          <a:noFill/>
          <a:ln w="9525">
            <a:noFill/>
            <a:miter lim="800000"/>
            <a:headEnd/>
            <a:tailEnd/>
          </a:ln>
        </p:spPr>
      </p:pic>
      <p:pic>
        <p:nvPicPr>
          <p:cNvPr id="34821" name="Picture 9"/>
          <p:cNvPicPr>
            <a:picLocks noChangeAspect="1" noChangeArrowheads="1"/>
          </p:cNvPicPr>
          <p:nvPr/>
        </p:nvPicPr>
        <p:blipFill>
          <a:blip r:embed="rId4" cstate="print"/>
          <a:srcRect/>
          <a:stretch>
            <a:fillRect/>
          </a:stretch>
        </p:blipFill>
        <p:spPr bwMode="auto">
          <a:xfrm>
            <a:off x="1143000" y="3810000"/>
            <a:ext cx="3581400" cy="2684693"/>
          </a:xfrm>
          <a:prstGeom prst="rect">
            <a:avLst/>
          </a:prstGeom>
          <a:noFill/>
          <a:ln w="25400">
            <a:solidFill>
              <a:schemeClr val="accent2"/>
            </a:solid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2667000"/>
          </a:xfrm>
        </p:spPr>
        <p:txBody>
          <a:bodyPr/>
          <a:lstStyle/>
          <a:p>
            <a:pPr eaLnBrk="1" hangingPunct="1"/>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3200" b="1" dirty="0" smtClean="0"/>
              <a:t/>
            </a:r>
            <a:br>
              <a:rPr lang="en-US" sz="3200" b="1" dirty="0" smtClean="0"/>
            </a:br>
            <a:r>
              <a:rPr lang="en-US" sz="3200" b="1" dirty="0" smtClean="0"/>
              <a:t>	</a:t>
            </a:r>
            <a:br>
              <a:rPr lang="en-US" sz="3200" b="1" dirty="0" smtClean="0"/>
            </a:br>
            <a:r>
              <a:rPr lang="en-US" sz="3200" dirty="0" smtClean="0">
                <a:solidFill>
                  <a:schemeClr val="tx1"/>
                </a:solidFill>
              </a:rPr>
              <a:t/>
            </a:r>
            <a:br>
              <a:rPr lang="en-US" sz="3200" dirty="0" smtClean="0">
                <a:solidFill>
                  <a:schemeClr val="tx1"/>
                </a:solidFill>
              </a:rPr>
            </a:br>
            <a:r>
              <a:rPr lang="en-US" sz="3800" dirty="0" smtClean="0"/>
              <a:t/>
            </a:r>
            <a:br>
              <a:rPr lang="en-US" sz="3800" dirty="0" smtClean="0"/>
            </a:br>
            <a:endParaRPr lang="en-US" sz="1600" dirty="0" smtClean="0"/>
          </a:p>
        </p:txBody>
      </p:sp>
      <p:sp>
        <p:nvSpPr>
          <p:cNvPr id="36867" name="Rectangle 3"/>
          <p:cNvSpPr>
            <a:spLocks noGrp="1" noChangeArrowheads="1"/>
          </p:cNvSpPr>
          <p:nvPr>
            <p:ph type="body" idx="1"/>
          </p:nvPr>
        </p:nvSpPr>
        <p:spPr>
          <a:xfrm>
            <a:off x="762000" y="2895600"/>
            <a:ext cx="3797300" cy="3200400"/>
          </a:xfrm>
        </p:spPr>
        <p:txBody>
          <a:bodyPr/>
          <a:lstStyle/>
          <a:p>
            <a:pPr marL="609600" indent="-609600" eaLnBrk="1" hangingPunct="1">
              <a:lnSpc>
                <a:spcPct val="90000"/>
              </a:lnSpc>
              <a:buFont typeface="Wingdings" pitchFamily="2" charset="2"/>
              <a:buNone/>
            </a:pPr>
            <a:r>
              <a:rPr lang="en-US" sz="2000" b="1" smtClean="0">
                <a:solidFill>
                  <a:schemeClr val="tx2"/>
                </a:solidFill>
                <a:latin typeface="Garamond" pitchFamily="18" charset="0"/>
              </a:rPr>
              <a:t>1.</a:t>
            </a:r>
            <a:r>
              <a:rPr lang="en-US" sz="2000" b="1" smtClean="0"/>
              <a:t> </a:t>
            </a:r>
            <a:r>
              <a:rPr lang="en-US" sz="2000" b="1" smtClean="0">
                <a:solidFill>
                  <a:schemeClr val="tx2"/>
                </a:solidFill>
                <a:latin typeface="Garamond" pitchFamily="18" charset="0"/>
              </a:rPr>
              <a:t>Durability, Reliability</a:t>
            </a:r>
          </a:p>
          <a:p>
            <a:pPr marL="609600" indent="-609600" eaLnBrk="1" hangingPunct="1">
              <a:lnSpc>
                <a:spcPct val="90000"/>
              </a:lnSpc>
            </a:pPr>
            <a:endParaRPr lang="en-US" sz="2000" b="1" smtClean="0">
              <a:solidFill>
                <a:schemeClr val="tx2"/>
              </a:solidFill>
              <a:latin typeface="Garamond" pitchFamily="18" charset="0"/>
            </a:endParaRPr>
          </a:p>
          <a:p>
            <a:pPr marL="609600" indent="-609600" eaLnBrk="1" hangingPunct="1">
              <a:lnSpc>
                <a:spcPct val="90000"/>
              </a:lnSpc>
              <a:buFont typeface="Wingdings" pitchFamily="2" charset="2"/>
              <a:buNone/>
            </a:pPr>
            <a:r>
              <a:rPr lang="en-US" sz="2000" b="1" smtClean="0">
                <a:solidFill>
                  <a:schemeClr val="tx2"/>
                </a:solidFill>
                <a:latin typeface="Garamond" pitchFamily="18" charset="0"/>
              </a:rPr>
              <a:t>2. Comfort </a:t>
            </a:r>
          </a:p>
          <a:p>
            <a:pPr marL="609600" indent="-609600" eaLnBrk="1" hangingPunct="1">
              <a:lnSpc>
                <a:spcPct val="90000"/>
              </a:lnSpc>
            </a:pPr>
            <a:endParaRPr lang="en-US" sz="2000" b="1" smtClean="0">
              <a:solidFill>
                <a:schemeClr val="tx2"/>
              </a:solidFill>
              <a:latin typeface="Garamond" pitchFamily="18" charset="0"/>
            </a:endParaRPr>
          </a:p>
          <a:p>
            <a:pPr marL="609600" indent="-609600" eaLnBrk="1" hangingPunct="1">
              <a:lnSpc>
                <a:spcPct val="90000"/>
              </a:lnSpc>
              <a:buFont typeface="Wingdings" pitchFamily="2" charset="2"/>
              <a:buNone/>
            </a:pPr>
            <a:r>
              <a:rPr lang="en-US" sz="2000" b="1" smtClean="0">
                <a:solidFill>
                  <a:schemeClr val="tx2"/>
                </a:solidFill>
                <a:latin typeface="Garamond" pitchFamily="18" charset="0"/>
              </a:rPr>
              <a:t>3. Health Needs</a:t>
            </a:r>
          </a:p>
          <a:p>
            <a:pPr marL="609600" indent="-609600" eaLnBrk="1" hangingPunct="1">
              <a:lnSpc>
                <a:spcPct val="90000"/>
              </a:lnSpc>
            </a:pPr>
            <a:endParaRPr lang="en-US" sz="2000" b="1" smtClean="0">
              <a:solidFill>
                <a:schemeClr val="tx2"/>
              </a:solidFill>
              <a:latin typeface="Garamond" pitchFamily="18" charset="0"/>
            </a:endParaRPr>
          </a:p>
          <a:p>
            <a:pPr marL="609600" indent="-609600" eaLnBrk="1" hangingPunct="1">
              <a:lnSpc>
                <a:spcPct val="90000"/>
              </a:lnSpc>
              <a:buFont typeface="Wingdings" pitchFamily="2" charset="2"/>
              <a:buNone/>
            </a:pPr>
            <a:r>
              <a:rPr lang="en-US" sz="2000" b="1" smtClean="0">
                <a:solidFill>
                  <a:schemeClr val="tx2"/>
                </a:solidFill>
                <a:latin typeface="Garamond" pitchFamily="18" charset="0"/>
              </a:rPr>
              <a:t>4. Operate</a:t>
            </a:r>
          </a:p>
          <a:p>
            <a:pPr marL="609600" indent="-609600" eaLnBrk="1" hangingPunct="1">
              <a:lnSpc>
                <a:spcPct val="90000"/>
              </a:lnSpc>
            </a:pPr>
            <a:endParaRPr lang="en-US" sz="2000" b="1" smtClean="0">
              <a:solidFill>
                <a:schemeClr val="tx2"/>
              </a:solidFill>
              <a:latin typeface="Garamond" pitchFamily="18" charset="0"/>
            </a:endParaRPr>
          </a:p>
          <a:p>
            <a:pPr marL="609600" indent="-609600" eaLnBrk="1" hangingPunct="1">
              <a:lnSpc>
                <a:spcPct val="90000"/>
              </a:lnSpc>
              <a:buFont typeface="Wingdings" pitchFamily="2" charset="2"/>
              <a:buNone/>
            </a:pPr>
            <a:r>
              <a:rPr lang="en-US" sz="2000" b="1" smtClean="0">
                <a:solidFill>
                  <a:schemeClr val="tx2"/>
                </a:solidFill>
                <a:latin typeface="Garamond" pitchFamily="18" charset="0"/>
              </a:rPr>
              <a:t>5. Reach</a:t>
            </a:r>
          </a:p>
          <a:p>
            <a:pPr marL="609600" indent="-609600" eaLnBrk="1" hangingPunct="1">
              <a:lnSpc>
                <a:spcPct val="90000"/>
              </a:lnSpc>
            </a:pPr>
            <a:endParaRPr lang="en-US" sz="2000" smtClean="0">
              <a:solidFill>
                <a:schemeClr val="tx2"/>
              </a:solidFill>
              <a:latin typeface="Garamond" pitchFamily="18" charset="0"/>
            </a:endParaRPr>
          </a:p>
        </p:txBody>
      </p:sp>
      <p:sp>
        <p:nvSpPr>
          <p:cNvPr id="36868" name="Text Box 4"/>
          <p:cNvSpPr txBox="1">
            <a:spLocks noChangeArrowheads="1"/>
          </p:cNvSpPr>
          <p:nvPr/>
        </p:nvSpPr>
        <p:spPr bwMode="auto">
          <a:xfrm>
            <a:off x="5029200" y="2895600"/>
            <a:ext cx="3124200" cy="2862263"/>
          </a:xfrm>
          <a:prstGeom prst="rect">
            <a:avLst/>
          </a:prstGeom>
          <a:noFill/>
          <a:ln w="9525">
            <a:noFill/>
            <a:miter lim="800000"/>
            <a:headEnd/>
            <a:tailEnd/>
          </a:ln>
        </p:spPr>
        <p:txBody>
          <a:bodyPr>
            <a:spAutoFit/>
          </a:bodyPr>
          <a:lstStyle/>
          <a:p>
            <a:pPr marL="342900" indent="-342900" eaLnBrk="0" hangingPunct="0">
              <a:buFontTx/>
              <a:buAutoNum type="arabicPeriod" startAt="6"/>
            </a:pPr>
            <a:r>
              <a:rPr lang="en-US" sz="2000" b="1">
                <a:solidFill>
                  <a:schemeClr val="tx2"/>
                </a:solidFill>
                <a:latin typeface="Garamond" pitchFamily="18" charset="0"/>
              </a:rPr>
              <a:t>Transfers</a:t>
            </a:r>
          </a:p>
          <a:p>
            <a:pPr marL="342900" indent="-342900" eaLnBrk="0" hangingPunct="0"/>
            <a:endParaRPr lang="en-US" sz="2000" b="1">
              <a:solidFill>
                <a:schemeClr val="tx2"/>
              </a:solidFill>
              <a:latin typeface="Garamond" pitchFamily="18" charset="0"/>
            </a:endParaRPr>
          </a:p>
          <a:p>
            <a:pPr marL="342900" indent="-342900" eaLnBrk="0" hangingPunct="0"/>
            <a:r>
              <a:rPr lang="en-US" sz="2000" b="1">
                <a:solidFill>
                  <a:schemeClr val="tx2"/>
                </a:solidFill>
                <a:latin typeface="Garamond" pitchFamily="18" charset="0"/>
              </a:rPr>
              <a:t>7.  Personal Care</a:t>
            </a:r>
          </a:p>
          <a:p>
            <a:pPr marL="342900" indent="-342900" eaLnBrk="0" hangingPunct="0"/>
            <a:endParaRPr lang="en-US" sz="2000" b="1">
              <a:solidFill>
                <a:schemeClr val="tx2"/>
              </a:solidFill>
              <a:latin typeface="Garamond" pitchFamily="18" charset="0"/>
            </a:endParaRPr>
          </a:p>
          <a:p>
            <a:pPr marL="342900" indent="-342900" eaLnBrk="0" hangingPunct="0"/>
            <a:r>
              <a:rPr lang="en-US" sz="2000" b="1">
                <a:solidFill>
                  <a:schemeClr val="tx2"/>
                </a:solidFill>
                <a:latin typeface="Garamond" pitchFamily="18" charset="0"/>
              </a:rPr>
              <a:t>8.  Indoor Mobility</a:t>
            </a:r>
          </a:p>
          <a:p>
            <a:pPr marL="342900" indent="-342900" eaLnBrk="0" hangingPunct="0"/>
            <a:endParaRPr lang="en-US" sz="2000" b="1">
              <a:solidFill>
                <a:schemeClr val="tx2"/>
              </a:solidFill>
              <a:latin typeface="Garamond" pitchFamily="18" charset="0"/>
            </a:endParaRPr>
          </a:p>
          <a:p>
            <a:pPr marL="342900" indent="-342900" eaLnBrk="0" hangingPunct="0"/>
            <a:r>
              <a:rPr lang="en-US" sz="2000" b="1">
                <a:solidFill>
                  <a:schemeClr val="tx2"/>
                </a:solidFill>
                <a:latin typeface="Garamond" pitchFamily="18" charset="0"/>
              </a:rPr>
              <a:t>9.  Outdoor Mobility</a:t>
            </a:r>
          </a:p>
          <a:p>
            <a:pPr marL="342900" indent="-342900" eaLnBrk="0" hangingPunct="0"/>
            <a:endParaRPr lang="en-US" sz="2000" b="1">
              <a:solidFill>
                <a:schemeClr val="tx2"/>
              </a:solidFill>
              <a:latin typeface="Garamond" pitchFamily="18" charset="0"/>
            </a:endParaRPr>
          </a:p>
          <a:p>
            <a:pPr marL="342900" indent="-342900" eaLnBrk="0" hangingPunct="0"/>
            <a:r>
              <a:rPr lang="en-US" sz="2000" b="1">
                <a:solidFill>
                  <a:schemeClr val="tx2"/>
                </a:solidFill>
                <a:latin typeface="Garamond" pitchFamily="18" charset="0"/>
              </a:rPr>
              <a:t>10. Transport</a:t>
            </a:r>
          </a:p>
        </p:txBody>
      </p:sp>
      <p:sp>
        <p:nvSpPr>
          <p:cNvPr id="5" name="Rectangle 4"/>
          <p:cNvSpPr/>
          <p:nvPr/>
        </p:nvSpPr>
        <p:spPr>
          <a:xfrm>
            <a:off x="609600" y="533401"/>
            <a:ext cx="7848600" cy="1354217"/>
          </a:xfrm>
          <a:prstGeom prst="rect">
            <a:avLst/>
          </a:prstGeom>
        </p:spPr>
        <p:txBody>
          <a:bodyPr wrap="square">
            <a:spAutoFit/>
          </a:bodyPr>
          <a:lstStyle/>
          <a:p>
            <a:r>
              <a:rPr lang="en-US" sz="2800" b="1" dirty="0" smtClean="0">
                <a:solidFill>
                  <a:srgbClr val="0070C0"/>
                </a:solidFill>
              </a:rPr>
              <a:t>Functional Mobility Assessment (FMA) TOOL</a:t>
            </a:r>
            <a:br>
              <a:rPr lang="en-US" sz="2800" b="1" dirty="0" smtClean="0">
                <a:solidFill>
                  <a:srgbClr val="0070C0"/>
                </a:solidFill>
              </a:rPr>
            </a:br>
            <a:r>
              <a:rPr lang="en-US" b="1" dirty="0" smtClean="0">
                <a:solidFill>
                  <a:srgbClr val="0070C0"/>
                </a:solidFill>
              </a:rPr>
              <a:t>there are ten items on a scale from 1-6, so the maximum total number one can receive would be 60 (client reports they are 100% satisfied with their current mobility needs in performing wheelchair tasks).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able"/>
          <p:cNvPicPr>
            <a:picLocks noChangeAspect="1" noChangeArrowheads="1"/>
          </p:cNvPicPr>
          <p:nvPr/>
        </p:nvPicPr>
        <p:blipFill>
          <a:blip r:embed="rId2" cstate="print"/>
          <a:srcRect/>
          <a:stretch>
            <a:fillRect/>
          </a:stretch>
        </p:blipFill>
        <p:spPr bwMode="auto">
          <a:xfrm>
            <a:off x="609600" y="152401"/>
            <a:ext cx="8077200" cy="6315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465</TotalTime>
  <Words>1426</Words>
  <Application>Microsoft Office PowerPoint</Application>
  <PresentationFormat>On-screen Show (4:3)</PresentationFormat>
  <Paragraphs>303</Paragraphs>
  <Slides>25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Executive</vt:lpstr>
      <vt:lpstr>Bitmap Image</vt:lpstr>
      <vt:lpstr>             Assistive Technology Service Delivery Outcomes  Rosemarie Cooper, MPT, ATP   Department of Rehabilitation  Science &amp; Technology  Director of CAT  </vt:lpstr>
      <vt:lpstr>Clinical Challenges</vt:lpstr>
      <vt:lpstr>Clinical Challenges</vt:lpstr>
      <vt:lpstr>HOW -</vt:lpstr>
      <vt:lpstr>Implementation of Outcome Measure</vt:lpstr>
      <vt:lpstr>The Importance of Quantitative Data </vt:lpstr>
      <vt:lpstr>The SmartWheel is a Quantitative Tool</vt:lpstr>
      <vt:lpstr>       </vt:lpstr>
      <vt:lpstr>Slide 9</vt:lpstr>
      <vt:lpstr>Timed Up &amp; Go (TUG)Test</vt:lpstr>
      <vt:lpstr>Ultra-light manual Wheelchair Prescription Pattern Can it be influenced? </vt:lpstr>
      <vt:lpstr>Significance</vt:lpstr>
      <vt:lpstr>Research Design and Methods</vt:lpstr>
      <vt:lpstr>Ultra-light Wheelchair Prescriptions</vt:lpstr>
      <vt:lpstr>Prescription Trends Over Time</vt:lpstr>
      <vt:lpstr>Seat Width Trends</vt:lpstr>
      <vt:lpstr>Slide 17</vt:lpstr>
      <vt:lpstr>Slide 18</vt:lpstr>
      <vt:lpstr>What Have We Learned?</vt:lpstr>
      <vt:lpstr>Virtual Seating Coach (VSC)</vt:lpstr>
      <vt:lpstr>Virtual Seating Coach (VSC)</vt:lpstr>
      <vt:lpstr>Slide 22</vt:lpstr>
      <vt:lpstr>Quality Measure In Service Delivery of Mobility Devices (RESNA 2009)</vt:lpstr>
      <vt:lpstr>RESULTS</vt:lpstr>
      <vt:lpstr> Thank you  Any Questions????      </vt:lpstr>
    </vt:vector>
  </TitlesOfParts>
  <Company>UPMC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Ultra-light manual Wheelchair Prescription Pattern Can it be influenced?</dc:title>
  <dc:creator>Wilson, Cordelia</dc:creator>
  <cp:lastModifiedBy>cooperr</cp:lastModifiedBy>
  <cp:revision>53</cp:revision>
  <dcterms:created xsi:type="dcterms:W3CDTF">2012-07-20T13:59:54Z</dcterms:created>
  <dcterms:modified xsi:type="dcterms:W3CDTF">2012-08-31T21:11:28Z</dcterms:modified>
</cp:coreProperties>
</file>